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7.xml" ContentType="application/vnd.openxmlformats-officedocument.presentationml.tags+xml"/>
  <Override PartName="/ppt/notesSlides/notesSlide10.xml" ContentType="application/vnd.openxmlformats-officedocument.presentationml.notesSlide+xml"/>
  <Override PartName="/ppt/tags/tag8.xml" ContentType="application/vnd.openxmlformats-officedocument.presentationml.tags+xml"/>
  <Override PartName="/ppt/notesSlides/notesSlide11.xml" ContentType="application/vnd.openxmlformats-officedocument.presentationml.notesSlide+xml"/>
  <Override PartName="/ppt/tags/tag9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10.xml" ContentType="application/vnd.openxmlformats-officedocument.presentationml.tags+xml"/>
  <Override PartName="/ppt/notesSlides/notesSlide14.xml" ContentType="application/vnd.openxmlformats-officedocument.presentationml.notesSlide+xml"/>
  <Override PartName="/ppt/tags/tag11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12.xml" ContentType="application/vnd.openxmlformats-officedocument.presentationml.tags+xml"/>
  <Override PartName="/ppt/notesSlides/notesSlide17.xml" ContentType="application/vnd.openxmlformats-officedocument.presentationml.notesSlide+xml"/>
  <Override PartName="/ppt/tags/tag13.xml" ContentType="application/vnd.openxmlformats-officedocument.presentationml.tags+xml"/>
  <Override PartName="/ppt/notesSlides/notesSlide18.xml" ContentType="application/vnd.openxmlformats-officedocument.presentationml.notesSlide+xml"/>
  <Override PartName="/ppt/tags/tag14.xml" ContentType="application/vnd.openxmlformats-officedocument.presentationml.tags+xml"/>
  <Override PartName="/ppt/notesSlides/notesSlide19.xml" ContentType="application/vnd.openxmlformats-officedocument.presentationml.notesSlide+xml"/>
  <Override PartName="/ppt/tags/tag15.xml" ContentType="application/vnd.openxmlformats-officedocument.presentationml.tags+xml"/>
  <Override PartName="/ppt/notesSlides/notesSlide20.xml" ContentType="application/vnd.openxmlformats-officedocument.presentationml.notesSlide+xml"/>
  <Override PartName="/ppt/tags/tag16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17.xml" ContentType="application/vnd.openxmlformats-officedocument.presentationml.tags+xml"/>
  <Override PartName="/ppt/notesSlides/notesSlide23.xml" ContentType="application/vnd.openxmlformats-officedocument.presentationml.notesSlide+xml"/>
  <Override PartName="/ppt/tags/tag18.xml" ContentType="application/vnd.openxmlformats-officedocument.presentationml.tags+xml"/>
  <Override PartName="/ppt/notesSlides/notesSlide24.xml" ContentType="application/vnd.openxmlformats-officedocument.presentationml.notesSlide+xml"/>
  <Override PartName="/ppt/tags/tag19.xml" ContentType="application/vnd.openxmlformats-officedocument.presentationml.tags+xml"/>
  <Override PartName="/ppt/notesSlides/notesSlide25.xml" ContentType="application/vnd.openxmlformats-officedocument.presentationml.notesSlide+xml"/>
  <Override PartName="/ppt/tags/tag20.xml" ContentType="application/vnd.openxmlformats-officedocument.presentationml.tags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tags/tag21.xml" ContentType="application/vnd.openxmlformats-officedocument.presentationml.tags+xml"/>
  <Override PartName="/ppt/notesSlides/notesSlide28.xml" ContentType="application/vnd.openxmlformats-officedocument.presentationml.notesSlide+xml"/>
  <Override PartName="/ppt/tags/tag22.xml" ContentType="application/vnd.openxmlformats-officedocument.presentationml.tags+xml"/>
  <Override PartName="/ppt/notesSlides/notesSlide29.xml" ContentType="application/vnd.openxmlformats-officedocument.presentationml.notesSlide+xml"/>
  <Override PartName="/ppt/tags/tag23.xml" ContentType="application/vnd.openxmlformats-officedocument.presentationml.tags+xml"/>
  <Override PartName="/ppt/notesSlides/notesSlide30.xml" ContentType="application/vnd.openxmlformats-officedocument.presentationml.notesSlide+xml"/>
  <Override PartName="/ppt/tags/tag24.xml" ContentType="application/vnd.openxmlformats-officedocument.presentationml.tags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4"/>
  </p:sldMasterIdLst>
  <p:notesMasterIdLst>
    <p:notesMasterId r:id="rId36"/>
  </p:notesMasterIdLst>
  <p:handoutMasterIdLst>
    <p:handoutMasterId r:id="rId37"/>
  </p:handoutMasterIdLst>
  <p:sldIdLst>
    <p:sldId id="256" r:id="rId5"/>
    <p:sldId id="387" r:id="rId6"/>
    <p:sldId id="478" r:id="rId7"/>
    <p:sldId id="479" r:id="rId8"/>
    <p:sldId id="384" r:id="rId9"/>
    <p:sldId id="416" r:id="rId10"/>
    <p:sldId id="386" r:id="rId11"/>
    <p:sldId id="389" r:id="rId12"/>
    <p:sldId id="471" r:id="rId13"/>
    <p:sldId id="390" r:id="rId14"/>
    <p:sldId id="469" r:id="rId15"/>
    <p:sldId id="486" r:id="rId16"/>
    <p:sldId id="472" r:id="rId17"/>
    <p:sldId id="425" r:id="rId18"/>
    <p:sldId id="426" r:id="rId19"/>
    <p:sldId id="473" r:id="rId20"/>
    <p:sldId id="459" r:id="rId21"/>
    <p:sldId id="481" r:id="rId22"/>
    <p:sldId id="482" r:id="rId23"/>
    <p:sldId id="483" r:id="rId24"/>
    <p:sldId id="464" r:id="rId25"/>
    <p:sldId id="474" r:id="rId26"/>
    <p:sldId id="475" r:id="rId27"/>
    <p:sldId id="442" r:id="rId28"/>
    <p:sldId id="484" r:id="rId29"/>
    <p:sldId id="393" r:id="rId30"/>
    <p:sldId id="467" r:id="rId31"/>
    <p:sldId id="427" r:id="rId32"/>
    <p:sldId id="395" r:id="rId33"/>
    <p:sldId id="488" r:id="rId34"/>
    <p:sldId id="376" r:id="rId35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mc="http://schemas.openxmlformats.org/markup-compatibility/2006" xmlns:mv="urn:schemas-microsoft-com:mac:vml"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mc="http://schemas.openxmlformats.org/markup-compatibility/2006" xmlns:mv="urn:schemas-microsoft-com:mac:vml"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ang, Xin" initials="ZX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AE9"/>
    <a:srgbClr val="1181B1"/>
    <a:srgbClr val="1795CC"/>
    <a:srgbClr val="1DAFF0"/>
    <a:srgbClr val="0E5FFE"/>
    <a:srgbClr val="FDC1C0"/>
    <a:srgbClr val="FF0000"/>
    <a:srgbClr val="EBECF0"/>
    <a:srgbClr val="D5D7E0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mc="http://schemas.openxmlformats.org/markup-compatibility/2006" xmlns:mv="urn:schemas-microsoft-com:mac:vml"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6" autoAdjust="0"/>
    <p:restoredTop sz="78563" autoAdjust="0"/>
  </p:normalViewPr>
  <p:slideViewPr>
    <p:cSldViewPr snapToGrid="0">
      <p:cViewPr varScale="1">
        <p:scale>
          <a:sx n="72" d="100"/>
          <a:sy n="72" d="100"/>
        </p:scale>
        <p:origin x="-1232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89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12" d="100"/>
          <a:sy n="112" d="100"/>
        </p:scale>
        <p:origin x="-4184" y="-96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handoutMaster" Target="handoutMasters/handoutMaster1.xml"/><Relationship Id="rId38" Type="http://schemas.openxmlformats.org/officeDocument/2006/relationships/printerSettings" Target="printerSettings/printerSettings1.bin"/><Relationship Id="rId39" Type="http://schemas.openxmlformats.org/officeDocument/2006/relationships/commentAuthors" Target="commentAuthors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4C49B6-0813-4BAA-A64B-12753D80F234}" type="datetimeFigureOut">
              <a:rPr lang="en-US" smtClean="0"/>
              <a:pPr/>
              <a:t>9/9/15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04B2EB-984E-4EB6-9046-90883CEA3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4612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g>
</file>

<file path=ppt/media/image20.png>
</file>

<file path=ppt/media/image3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067644-E078-447A-AF41-A9A87B7A55BE}" type="datetimeFigureOut">
              <a:rPr lang="en-US" smtClean="0"/>
              <a:pPr/>
              <a:t>9/9/15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73575"/>
            <a:ext cx="5607050" cy="36607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58669D-B7D0-4298-8AB5-F27BD80793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22074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711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7813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0024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0024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6507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7813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0430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6507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1109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9591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6507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59436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71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713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66828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8433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9754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48185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37763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355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282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9591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720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2266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6507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58669D-B7D0-4298-8AB5-F27BD80793B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650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1396986"/>
            <a:ext cx="6858000" cy="990600"/>
          </a:xfrm>
        </p:spPr>
        <p:txBody>
          <a:bodyPr anchor="t" anchorCtr="0"/>
          <a:lstStyle>
            <a:lvl1pPr algn="ctr">
              <a:defRPr sz="3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2999316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Garamond" panose="02020404030301010803" pitchFamily="18" charset="0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CBAFFC16-27F6-3C46-84DE-482B57D49B1E}" type="datetime1">
              <a:rPr lang="en-US" smtClean="0"/>
              <a:t>9/9/15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1F7DF5D7-FF41-4BF6-8958-28DFF1DB18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321824"/>
            <a:ext cx="8229600" cy="4937760"/>
          </a:xfrm>
        </p:spPr>
        <p:txBody>
          <a:bodyPr/>
          <a:lstStyle>
            <a:lvl1pPr>
              <a:defRPr>
                <a:latin typeface="Garamond" panose="02020404030301010803" pitchFamily="18" charset="0"/>
              </a:defRPr>
            </a:lvl1pPr>
            <a:lvl2pPr>
              <a:defRPr>
                <a:latin typeface="Garamond" panose="02020404030301010803" pitchFamily="18" charset="0"/>
              </a:defRPr>
            </a:lvl2pPr>
            <a:lvl3pPr>
              <a:defRPr>
                <a:latin typeface="Garamond" panose="02020404030301010803" pitchFamily="18" charset="0"/>
              </a:defRPr>
            </a:lvl3pPr>
            <a:lvl4pPr>
              <a:defRPr>
                <a:latin typeface="Garamond" panose="02020404030301010803" pitchFamily="18" charset="0"/>
              </a:defRPr>
            </a:lvl4pPr>
            <a:lvl5pPr>
              <a:defRPr>
                <a:latin typeface="Garamond" panose="02020404030301010803" pitchFamily="18" charset="0"/>
              </a:defRPr>
            </a:lvl5pPr>
          </a:lstStyle>
          <a:p>
            <a:pPr lvl="0" eaLnBrk="1" latinLnBrk="0" hangingPunct="1"/>
            <a:r>
              <a:rPr lang="en-US" dirty="0" smtClean="0"/>
              <a:t>Click to edit Master text styles</a:t>
            </a:r>
          </a:p>
          <a:p>
            <a:pPr lvl="1" eaLnBrk="1" latinLnBrk="0" hangingPunct="1"/>
            <a:r>
              <a:rPr lang="en-US" dirty="0" smtClean="0"/>
              <a:t>Second level</a:t>
            </a:r>
          </a:p>
          <a:p>
            <a:pPr lvl="2" eaLnBrk="1" latinLnBrk="0" hangingPunct="1"/>
            <a:r>
              <a:rPr lang="en-US" dirty="0" smtClean="0"/>
              <a:t>Third level</a:t>
            </a:r>
          </a:p>
          <a:p>
            <a:pPr lvl="3" eaLnBrk="1" latinLnBrk="0" hangingPunct="1"/>
            <a:r>
              <a:rPr lang="en-US" dirty="0" smtClean="0"/>
              <a:t>Fourth level</a:t>
            </a:r>
          </a:p>
          <a:p>
            <a:pPr lvl="4" eaLnBrk="1" latinLnBrk="0" hangingPunct="1"/>
            <a:r>
              <a:rPr lang="en-US" dirty="0" smtClean="0"/>
              <a:t>Fifth level</a:t>
            </a:r>
            <a:endParaRPr kumimoji="0"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r">
              <a:defRPr/>
            </a:lvl1pPr>
          </a:lstStyle>
          <a:p>
            <a:fld id="{3CA13436-50D2-DD4F-8681-CE92069C1DF5}" type="datetime1">
              <a:rPr lang="en-US" smtClean="0"/>
              <a:t>9/9/15</a:t>
            </a:fld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>
          <a:xfrm>
            <a:off x="612648" y="6356350"/>
            <a:ext cx="818219" cy="365760"/>
          </a:xfrm>
        </p:spPr>
        <p:txBody>
          <a:bodyPr/>
          <a:lstStyle/>
          <a:p>
            <a:fld id="{1F7DF5D7-FF41-4BF6-8958-28DFF1DB18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lvetica"/>
                <a:cs typeface="Helvetica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Footer Placeholder 10"/>
          <p:cNvSpPr>
            <a:spLocks noGrp="1"/>
          </p:cNvSpPr>
          <p:nvPr>
            <p:ph type="ftr" sz="quarter" idx="11"/>
          </p:nvPr>
        </p:nvSpPr>
        <p:spPr>
          <a:xfrm>
            <a:off x="1430867" y="6356350"/>
            <a:ext cx="5791200" cy="365760"/>
          </a:xfrm>
        </p:spPr>
        <p:txBody>
          <a:bodyPr/>
          <a:lstStyle>
            <a:lvl1pPr algn="r">
              <a:defRPr/>
            </a:lvl1pPr>
          </a:lstStyle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886642"/>
          </a:xfrm>
          <a:prstGeom prst="rect">
            <a:avLst/>
          </a:prstGeom>
        </p:spPr>
        <p:txBody>
          <a:bodyPr vert="horz" anchor="ctr" anchorCtr="0">
            <a:normAutofit/>
          </a:bodyPr>
          <a:lstStyle/>
          <a:p>
            <a:r>
              <a:rPr kumimoji="0" lang="en-US" dirty="0" smtClean="0"/>
              <a:t>Click to edit Master title style</a:t>
            </a:r>
            <a:endParaRPr kumimoji="0"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334652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dirty="0" smtClean="0"/>
              <a:t>Click to edit Master text styles</a:t>
            </a:r>
          </a:p>
          <a:p>
            <a:pPr lvl="1" eaLnBrk="1" latinLnBrk="0" hangingPunct="1"/>
            <a:r>
              <a:rPr kumimoji="0" lang="en-US" dirty="0" smtClean="0"/>
              <a:t>Second level</a:t>
            </a:r>
          </a:p>
          <a:p>
            <a:pPr lvl="2" eaLnBrk="1" latinLnBrk="0" hangingPunct="1"/>
            <a:r>
              <a:rPr kumimoji="0" lang="en-US" dirty="0" smtClean="0"/>
              <a:t>Third level</a:t>
            </a:r>
          </a:p>
          <a:p>
            <a:pPr lvl="3" eaLnBrk="1" latinLnBrk="0" hangingPunct="1"/>
            <a:r>
              <a:rPr kumimoji="0" lang="en-US" dirty="0" smtClean="0"/>
              <a:t>Fourth level</a:t>
            </a:r>
          </a:p>
          <a:p>
            <a:pPr lvl="4" eaLnBrk="1" latinLnBrk="0" hangingPunct="1"/>
            <a:r>
              <a:rPr kumimoji="0" lang="en-US" dirty="0" smtClean="0"/>
              <a:t>Fifth level</a:t>
            </a:r>
            <a:endParaRPr kumimoji="0"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  <a:latin typeface="Garamond"/>
              </a:defRPr>
            </a:lvl1pPr>
          </a:lstStyle>
          <a:p>
            <a:fld id="{4EB179CB-7F56-8443-A981-5A1A3491FA4B}" type="datetime1">
              <a:rPr lang="en-US" smtClean="0"/>
              <a:t>9/9/15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  <a:latin typeface="Garamond"/>
              </a:defRPr>
            </a:lvl1pPr>
          </a:lstStyle>
          <a:p>
            <a:fld id="{1F7DF5D7-FF41-4BF6-8958-28DFF1DB182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>
            <a:cxnSpLocks noChangeShapeType="1"/>
          </p:cNvCxnSpPr>
          <p:nvPr userDrawn="1"/>
        </p:nvCxnSpPr>
        <p:spPr bwMode="auto">
          <a:xfrm>
            <a:off x="381000" y="1080697"/>
            <a:ext cx="8382000" cy="1587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" name="Straight Connector 11"/>
          <p:cNvCxnSpPr>
            <a:cxnSpLocks noChangeShapeType="1"/>
          </p:cNvCxnSpPr>
          <p:nvPr userDrawn="1"/>
        </p:nvCxnSpPr>
        <p:spPr bwMode="auto">
          <a:xfrm>
            <a:off x="381000" y="6263005"/>
            <a:ext cx="8382000" cy="1587"/>
          </a:xfrm>
          <a:prstGeom prst="line">
            <a:avLst/>
          </a:prstGeom>
          <a:noFill/>
          <a:ln w="22225">
            <a:solidFill>
              <a:srgbClr val="0F5E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</p:sldLayoutIdLst>
  <p:hf hdr="0" dt="0"/>
  <p:txStyles>
    <p:titleStyle>
      <a:lvl1pPr algn="ctr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Helvetica"/>
          <a:ea typeface="+mj-ea"/>
          <a:cs typeface="Helvetica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Garamond" panose="02020404030301010803" pitchFamily="18" charset="0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3.png"/><Relationship Id="rId12" Type="http://schemas.openxmlformats.org/officeDocument/2006/relationships/image" Target="../media/image14.png"/><Relationship Id="rId13" Type="http://schemas.openxmlformats.org/officeDocument/2006/relationships/image" Target="../media/image15.png"/><Relationship Id="rId14" Type="http://schemas.openxmlformats.org/officeDocument/2006/relationships/image" Target="../media/image16.png"/><Relationship Id="rId15" Type="http://schemas.openxmlformats.org/officeDocument/2006/relationships/image" Target="../media/image31.png"/><Relationship Id="rId1" Type="http://schemas.openxmlformats.org/officeDocument/2006/relationships/tags" Target="../tags/tag8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1.xml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image" Target="../media/image32.png"/><Relationship Id="rId5" Type="http://schemas.openxmlformats.org/officeDocument/2006/relationships/image" Target="../media/image33.png"/><Relationship Id="rId6" Type="http://schemas.openxmlformats.org/officeDocument/2006/relationships/image" Target="../media/image34.png"/><Relationship Id="rId7" Type="http://schemas.openxmlformats.org/officeDocument/2006/relationships/image" Target="../media/image35.png"/><Relationship Id="rId8" Type="http://schemas.openxmlformats.org/officeDocument/2006/relationships/image" Target="../media/image36.png"/><Relationship Id="rId9" Type="http://schemas.openxmlformats.org/officeDocument/2006/relationships/image" Target="../media/image37.png"/><Relationship Id="rId10" Type="http://schemas.openxmlformats.org/officeDocument/2006/relationships/image" Target="../media/image38.png"/><Relationship Id="rId11" Type="http://schemas.openxmlformats.org/officeDocument/2006/relationships/image" Target="../media/image39.png"/><Relationship Id="rId1" Type="http://schemas.openxmlformats.org/officeDocument/2006/relationships/tags" Target="../tags/tag9.x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0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4" Type="http://schemas.openxmlformats.org/officeDocument/2006/relationships/image" Target="../media/image41.emf"/><Relationship Id="rId1" Type="http://schemas.openxmlformats.org/officeDocument/2006/relationships/tags" Target="../tags/tag11.x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2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1" Type="http://schemas.openxmlformats.org/officeDocument/2006/relationships/tags" Target="../tags/tag12.x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4" Type="http://schemas.openxmlformats.org/officeDocument/2006/relationships/image" Target="../media/image46.emf"/><Relationship Id="rId1" Type="http://schemas.openxmlformats.org/officeDocument/2006/relationships/tags" Target="../tags/tag13.xml"/><Relationship Id="rId2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1" Type="http://schemas.openxmlformats.org/officeDocument/2006/relationships/tags" Target="../tags/tag14.x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image" Target="../media/image2.jpg"/><Relationship Id="rId5" Type="http://schemas.openxmlformats.org/officeDocument/2006/relationships/image" Target="../media/image3.pn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7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4" Type="http://schemas.openxmlformats.org/officeDocument/2006/relationships/image" Target="../media/image48.emf"/><Relationship Id="rId5" Type="http://schemas.openxmlformats.org/officeDocument/2006/relationships/image" Target="../media/image49.emf"/><Relationship Id="rId6" Type="http://schemas.openxmlformats.org/officeDocument/2006/relationships/image" Target="../media/image50.emf"/><Relationship Id="rId7" Type="http://schemas.openxmlformats.org/officeDocument/2006/relationships/image" Target="../media/image51.emf"/><Relationship Id="rId8" Type="http://schemas.openxmlformats.org/officeDocument/2006/relationships/image" Target="../media/image52.emf"/><Relationship Id="rId1" Type="http://schemas.openxmlformats.org/officeDocument/2006/relationships/tags" Target="../tags/tag18.xml"/><Relationship Id="rId2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4" Type="http://schemas.openxmlformats.org/officeDocument/2006/relationships/image" Target="../media/image53.emf"/><Relationship Id="rId1" Type="http://schemas.openxmlformats.org/officeDocument/2006/relationships/tags" Target="../tags/tag21.xml"/><Relationship Id="rId2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4" Type="http://schemas.openxmlformats.org/officeDocument/2006/relationships/image" Target="../media/image54.emf"/><Relationship Id="rId1" Type="http://schemas.openxmlformats.org/officeDocument/2006/relationships/tags" Target="../tags/tag22.x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3" Type="http://schemas.openxmlformats.org/officeDocument/2006/relationships/image" Target="../media/image13.png"/><Relationship Id="rId14" Type="http://schemas.openxmlformats.org/officeDocument/2006/relationships/image" Target="../media/image14.png"/><Relationship Id="rId15" Type="http://schemas.openxmlformats.org/officeDocument/2006/relationships/image" Target="../media/image15.png"/><Relationship Id="rId16" Type="http://schemas.openxmlformats.org/officeDocument/2006/relationships/image" Target="../media/image16.png"/><Relationship Id="rId17" Type="http://schemas.openxmlformats.org/officeDocument/2006/relationships/image" Target="../media/image17.jpeg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.xml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4" Type="http://schemas.openxmlformats.org/officeDocument/2006/relationships/image" Target="../media/image55.emf"/><Relationship Id="rId1" Type="http://schemas.openxmlformats.org/officeDocument/2006/relationships/tags" Target="../tags/tag23.xml"/><Relationship Id="rId2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image" Target="../media/image18.emf"/><Relationship Id="rId5" Type="http://schemas.openxmlformats.org/officeDocument/2006/relationships/image" Target="../media/image19.emf"/><Relationship Id="rId6" Type="http://schemas.openxmlformats.org/officeDocument/2006/relationships/image" Target="../media/image20.png"/><Relationship Id="rId1" Type="http://schemas.openxmlformats.org/officeDocument/2006/relationships/tags" Target="../tags/tag5.xml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6" Type="http://schemas.openxmlformats.org/officeDocument/2006/relationships/image" Target="../media/image24.emf"/><Relationship Id="rId7" Type="http://schemas.openxmlformats.org/officeDocument/2006/relationships/image" Target="../media/image25.emf"/><Relationship Id="rId8" Type="http://schemas.openxmlformats.org/officeDocument/2006/relationships/image" Target="../media/image26.emf"/><Relationship Id="rId9" Type="http://schemas.openxmlformats.org/officeDocument/2006/relationships/image" Target="../media/image27.emf"/><Relationship Id="rId10" Type="http://schemas.openxmlformats.org/officeDocument/2006/relationships/image" Target="../media/image28.emf"/><Relationship Id="rId11" Type="http://schemas.openxmlformats.org/officeDocument/2006/relationships/image" Target="../media/image29.emf"/><Relationship Id="rId1" Type="http://schemas.openxmlformats.org/officeDocument/2006/relationships/tags" Target="../tags/tag6.x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0" y="1602554"/>
            <a:ext cx="9144000" cy="1288083"/>
          </a:xfrm>
        </p:spPr>
        <p:txBody>
          <a:bodyPr>
            <a:noAutofit/>
          </a:bodyPr>
          <a:lstStyle/>
          <a:p>
            <a:r>
              <a:rPr lang="en-US" sz="4000" dirty="0" smtClean="0">
                <a:latin typeface="Arial"/>
                <a:cs typeface="Arial"/>
              </a:rPr>
              <a:t>A User</a:t>
            </a:r>
            <a:r>
              <a:rPr lang="en-US" sz="4000" dirty="0">
                <a:latin typeface="Arial"/>
                <a:cs typeface="Arial"/>
              </a:rPr>
              <a:t>-Guided Approach to </a:t>
            </a:r>
            <a:r>
              <a:rPr lang="en-US" sz="4000" dirty="0" smtClean="0">
                <a:latin typeface="Arial"/>
                <a:cs typeface="Arial"/>
              </a:rPr>
              <a:t/>
            </a:r>
            <a:br>
              <a:rPr lang="en-US" sz="4000" dirty="0" smtClean="0">
                <a:latin typeface="Arial"/>
                <a:cs typeface="Arial"/>
              </a:rPr>
            </a:br>
            <a:r>
              <a:rPr lang="en-US" sz="4000" dirty="0" smtClean="0">
                <a:latin typeface="Arial"/>
                <a:cs typeface="Arial"/>
              </a:rPr>
              <a:t>Program </a:t>
            </a:r>
            <a:r>
              <a:rPr lang="en-US" sz="4000" dirty="0">
                <a:latin typeface="Arial"/>
                <a:cs typeface="Arial"/>
              </a:rPr>
              <a:t>Analysis</a:t>
            </a:r>
          </a:p>
        </p:txBody>
      </p:sp>
      <p:sp>
        <p:nvSpPr>
          <p:cNvPr id="11" name="Title 2"/>
          <p:cNvSpPr txBox="1">
            <a:spLocks/>
          </p:cNvSpPr>
          <p:nvPr/>
        </p:nvSpPr>
        <p:spPr>
          <a:xfrm>
            <a:off x="1" y="3412955"/>
            <a:ext cx="9144000" cy="1019205"/>
          </a:xfrm>
          <a:prstGeom prst="rect">
            <a:avLst/>
          </a:prstGeom>
        </p:spPr>
        <p:txBody>
          <a:bodyPr vert="horz" anchor="t" anchorCtr="0">
            <a:no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/>
              <a:t>Ravi </a:t>
            </a:r>
            <a:r>
              <a:rPr lang="en-US" sz="2400" b="1" dirty="0" err="1" smtClean="0"/>
              <a:t>Mangal</a:t>
            </a:r>
            <a:r>
              <a:rPr lang="en-US" sz="2400" dirty="0" smtClean="0"/>
              <a:t>, </a:t>
            </a:r>
            <a:r>
              <a:rPr lang="en-US" sz="2400" dirty="0" err="1" smtClean="0"/>
              <a:t>Xin</a:t>
            </a:r>
            <a:r>
              <a:rPr lang="en-US" sz="2400" dirty="0" smtClean="0"/>
              <a:t> Zhang, </a:t>
            </a:r>
            <a:r>
              <a:rPr lang="en-US" sz="2400" dirty="0" err="1" smtClean="0"/>
              <a:t>Mayur</a:t>
            </a:r>
            <a:r>
              <a:rPr lang="en-US" sz="2400" dirty="0" smtClean="0"/>
              <a:t> </a:t>
            </a:r>
            <a:r>
              <a:rPr lang="en-US" sz="2400" dirty="0" err="1" smtClean="0"/>
              <a:t>Naik</a:t>
            </a:r>
            <a:endParaRPr lang="en-US" sz="2400" dirty="0"/>
          </a:p>
          <a:p>
            <a:r>
              <a:rPr lang="en-US" sz="2400" dirty="0" smtClean="0"/>
              <a:t>Georgia Tech	</a:t>
            </a:r>
            <a:endParaRPr lang="en-US" sz="2400" dirty="0"/>
          </a:p>
        </p:txBody>
      </p:sp>
      <p:sp>
        <p:nvSpPr>
          <p:cNvPr id="6" name="Title 2"/>
          <p:cNvSpPr txBox="1">
            <a:spLocks/>
          </p:cNvSpPr>
          <p:nvPr/>
        </p:nvSpPr>
        <p:spPr>
          <a:xfrm>
            <a:off x="0" y="4533024"/>
            <a:ext cx="9143999" cy="1019205"/>
          </a:xfrm>
          <a:prstGeom prst="rect">
            <a:avLst/>
          </a:prstGeom>
        </p:spPr>
        <p:txBody>
          <a:bodyPr vert="horz" anchor="t" anchorCtr="0">
            <a:no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err="1" smtClean="0"/>
              <a:t>Aditya</a:t>
            </a:r>
            <a:r>
              <a:rPr lang="en-US" sz="2400" dirty="0" smtClean="0"/>
              <a:t> </a:t>
            </a:r>
            <a:r>
              <a:rPr lang="en-US" sz="2400" dirty="0" err="1" smtClean="0"/>
              <a:t>Nori</a:t>
            </a:r>
            <a:endParaRPr lang="en-US" sz="2400" dirty="0" smtClean="0"/>
          </a:p>
          <a:p>
            <a:r>
              <a:rPr lang="en-US" sz="2400" dirty="0" smtClean="0"/>
              <a:t>Microsoft Research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07206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5"/>
    </mc:Choice>
    <mc:Fallback xmlns="">
      <p:transition xmlns:p14="http://schemas.microsoft.com/office/powerpoint/2010/main" spd="slow" advTm="2705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Logical </a:t>
            </a:r>
            <a:r>
              <a:rPr lang="en-US" dirty="0" err="1" smtClean="0"/>
              <a:t>Datarace</a:t>
            </a:r>
            <a:r>
              <a:rPr lang="en-US" dirty="0" smtClean="0"/>
              <a:t> Analysis Using </a:t>
            </a:r>
            <a:r>
              <a:rPr lang="en-US" dirty="0" err="1" smtClean="0"/>
              <a:t>Datalog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96826" y="1510258"/>
            <a:ext cx="8306015" cy="46474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Input relations:</a:t>
            </a:r>
          </a:p>
          <a:p>
            <a:r>
              <a:rPr lang="en-US" sz="2000" dirty="0" smtClean="0"/>
              <a:t>    next(p1, p2),  mayAlias(p1, p2),  guarded(p1, p2)</a:t>
            </a:r>
            <a:br>
              <a:rPr lang="en-US" sz="2000" dirty="0" smtClean="0"/>
            </a:br>
            <a:endParaRPr lang="en-US" sz="2000" dirty="0"/>
          </a:p>
          <a:p>
            <a:r>
              <a:rPr lang="en-US" sz="2000" b="1" dirty="0" smtClean="0"/>
              <a:t>Output relations:</a:t>
            </a:r>
          </a:p>
          <a:p>
            <a:r>
              <a:rPr lang="en-US" sz="2000" dirty="0" smtClean="0"/>
              <a:t>    parallel(p1, p2),  race(p1, p2)</a:t>
            </a:r>
          </a:p>
          <a:p>
            <a:r>
              <a:rPr lang="en-US" sz="2200" dirty="0" smtClean="0"/>
              <a:t> </a:t>
            </a:r>
          </a:p>
          <a:p>
            <a:r>
              <a:rPr lang="en-US" sz="2200" b="1" dirty="0" smtClean="0"/>
              <a:t>Rules:</a:t>
            </a:r>
          </a:p>
          <a:p>
            <a:r>
              <a:rPr lang="en-US" sz="2200" dirty="0" smtClean="0"/>
              <a:t>      parallel</a:t>
            </a:r>
            <a:r>
              <a:rPr lang="en-US" sz="2200" dirty="0"/>
              <a:t>(p3, p2) :- parallel(p1, p2), next (p3, p1)</a:t>
            </a:r>
            <a:r>
              <a:rPr lang="en-US" sz="2200" dirty="0" smtClean="0"/>
              <a:t>. </a:t>
            </a:r>
            <a:br>
              <a:rPr lang="en-US" sz="2200" dirty="0" smtClean="0"/>
            </a:br>
            <a:endParaRPr lang="en-US" sz="1000" dirty="0">
              <a:solidFill>
                <a:schemeClr val="bg1"/>
              </a:solidFill>
            </a:endParaRPr>
          </a:p>
          <a:p>
            <a:r>
              <a:rPr lang="en-US" sz="2200" dirty="0" smtClean="0">
                <a:solidFill>
                  <a:schemeClr val="bg1"/>
                </a:solidFill>
              </a:rPr>
              <a:t> (</a:t>
            </a:r>
            <a:r>
              <a:rPr lang="en-US" sz="2200" dirty="0">
                <a:solidFill>
                  <a:schemeClr val="bg1"/>
                </a:solidFill>
              </a:rPr>
              <a:t>2) </a:t>
            </a:r>
            <a:r>
              <a:rPr lang="en-US" sz="2200" dirty="0"/>
              <a:t>parallel(p1, p2) :- parallel(p2, p1)</a:t>
            </a:r>
            <a:r>
              <a:rPr lang="en-US" sz="2200" dirty="0" smtClean="0"/>
              <a:t>.</a:t>
            </a:r>
            <a:r>
              <a:rPr lang="en-US" sz="1000" dirty="0" smtClean="0"/>
              <a:t> </a:t>
            </a:r>
            <a:r>
              <a:rPr lang="en-US" sz="2200" dirty="0" smtClean="0"/>
              <a:t>  </a:t>
            </a:r>
            <a:endParaRPr lang="en-US" sz="2200" dirty="0"/>
          </a:p>
          <a:p>
            <a:pPr algn="r"/>
            <a:endParaRPr lang="en-US" sz="1000" dirty="0" smtClean="0"/>
          </a:p>
          <a:p>
            <a:r>
              <a:rPr lang="en-US" sz="2200" dirty="0" smtClean="0"/>
              <a:t>           race(p1, p2) :- parallel(p1, p2), mayAlias(p1, p2), </a:t>
            </a:r>
            <a:r>
              <a:rPr lang="es-ES_tradnl" sz="2200" dirty="0" smtClean="0"/>
              <a:t>¬</a:t>
            </a:r>
            <a:r>
              <a:rPr lang="en-US" sz="2200" dirty="0" smtClean="0"/>
              <a:t>guarded(p1, p2).</a:t>
            </a:r>
          </a:p>
          <a:p>
            <a:endParaRPr lang="en-US" sz="2200" dirty="0" smtClean="0"/>
          </a:p>
          <a:p>
            <a:endParaRPr lang="en-US" sz="2200" dirty="0" smtClean="0"/>
          </a:p>
          <a:p>
            <a:endParaRPr lang="en-US" sz="2200" dirty="0" smtClean="0"/>
          </a:p>
        </p:txBody>
      </p:sp>
      <p:sp>
        <p:nvSpPr>
          <p:cNvPr id="12" name="Rounded Rectangular Callout 11"/>
          <p:cNvSpPr/>
          <p:nvPr/>
        </p:nvSpPr>
        <p:spPr>
          <a:xfrm>
            <a:off x="2762405" y="3526561"/>
            <a:ext cx="2269465" cy="1046484"/>
          </a:xfrm>
          <a:prstGeom prst="wedgeRoundRectCallout">
            <a:avLst>
              <a:gd name="adj1" fmla="val -53203"/>
              <a:gd name="adj2" fmla="val -94290"/>
              <a:gd name="adj3" fmla="val 16667"/>
            </a:avLst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smtClean="0"/>
              <a:t>p1 &amp; p2 may</a:t>
            </a:r>
          </a:p>
          <a:p>
            <a:pPr algn="ctr"/>
            <a:r>
              <a:rPr lang="en-US" sz="2200" dirty="0" smtClean="0"/>
              <a:t>have a </a:t>
            </a:r>
            <a:r>
              <a:rPr lang="en-US" sz="2200" dirty="0" err="1" smtClean="0"/>
              <a:t>datarace</a:t>
            </a:r>
            <a:r>
              <a:rPr lang="en-US" sz="2200" dirty="0" smtClean="0"/>
              <a:t>.</a:t>
            </a:r>
            <a:endParaRPr lang="en-US" sz="2200" dirty="0"/>
          </a:p>
        </p:txBody>
      </p:sp>
      <p:sp>
        <p:nvSpPr>
          <p:cNvPr id="11" name="Rounded Rectangular Callout 10"/>
          <p:cNvSpPr/>
          <p:nvPr/>
        </p:nvSpPr>
        <p:spPr>
          <a:xfrm>
            <a:off x="1328287" y="3515260"/>
            <a:ext cx="2269465" cy="1046484"/>
          </a:xfrm>
          <a:prstGeom prst="wedgeRoundRectCallout">
            <a:avLst>
              <a:gd name="adj1" fmla="val -53203"/>
              <a:gd name="adj2" fmla="val -94290"/>
              <a:gd name="adj3" fmla="val 16667"/>
            </a:avLst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smtClean="0"/>
              <a:t>p1 &amp; p2 may happen in parallel.</a:t>
            </a:r>
            <a:endParaRPr lang="en-US" sz="2200" dirty="0"/>
          </a:p>
        </p:txBody>
      </p:sp>
      <p:sp>
        <p:nvSpPr>
          <p:cNvPr id="3" name="Rounded Rectangular Callout 2"/>
          <p:cNvSpPr/>
          <p:nvPr/>
        </p:nvSpPr>
        <p:spPr>
          <a:xfrm>
            <a:off x="1199406" y="2586816"/>
            <a:ext cx="2128357" cy="952418"/>
          </a:xfrm>
          <a:prstGeom prst="wedgeRoundRectCallout">
            <a:avLst>
              <a:gd name="adj1" fmla="val -53203"/>
              <a:gd name="adj2" fmla="val -94290"/>
              <a:gd name="adj3" fmla="val 16667"/>
            </a:avLst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smtClean="0"/>
              <a:t>p1 is immediate successor of p2. </a:t>
            </a:r>
            <a:endParaRPr lang="en-US" sz="2200" dirty="0"/>
          </a:p>
        </p:txBody>
      </p:sp>
      <p:sp>
        <p:nvSpPr>
          <p:cNvPr id="9" name="Rounded Rectangular Callout 8"/>
          <p:cNvSpPr/>
          <p:nvPr/>
        </p:nvSpPr>
        <p:spPr>
          <a:xfrm>
            <a:off x="2962772" y="2574599"/>
            <a:ext cx="2399278" cy="1046942"/>
          </a:xfrm>
          <a:prstGeom prst="wedgeRoundRectCallout">
            <a:avLst>
              <a:gd name="adj1" fmla="val -53203"/>
              <a:gd name="adj2" fmla="val -94290"/>
              <a:gd name="adj3" fmla="val 16667"/>
            </a:avLst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smtClean="0"/>
              <a:t>p1 &amp; p2 may access the same memory location. </a:t>
            </a:r>
            <a:endParaRPr lang="en-US" sz="2200" dirty="0"/>
          </a:p>
        </p:txBody>
      </p:sp>
      <p:sp>
        <p:nvSpPr>
          <p:cNvPr id="10" name="Rounded Rectangular Callout 9"/>
          <p:cNvSpPr/>
          <p:nvPr/>
        </p:nvSpPr>
        <p:spPr>
          <a:xfrm>
            <a:off x="4668275" y="2575057"/>
            <a:ext cx="2269465" cy="1046484"/>
          </a:xfrm>
          <a:prstGeom prst="wedgeRoundRectCallout">
            <a:avLst>
              <a:gd name="adj1" fmla="val -53721"/>
              <a:gd name="adj2" fmla="val -93167"/>
              <a:gd name="adj3" fmla="val 16667"/>
            </a:avLst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smtClean="0"/>
              <a:t>p1 &amp; p2 are guarded by the same lock.</a:t>
            </a:r>
            <a:endParaRPr lang="en-US" sz="2200" dirty="0"/>
          </a:p>
        </p:txBody>
      </p:sp>
      <p:sp>
        <p:nvSpPr>
          <p:cNvPr id="15" name="Rounded Rectangular Callout 14"/>
          <p:cNvSpPr/>
          <p:nvPr/>
        </p:nvSpPr>
        <p:spPr>
          <a:xfrm>
            <a:off x="2761473" y="2551541"/>
            <a:ext cx="5563816" cy="1846045"/>
          </a:xfrm>
          <a:prstGeom prst="wedgeRoundRectCallout">
            <a:avLst>
              <a:gd name="adj1" fmla="val -51883"/>
              <a:gd name="adj2" fmla="val 76904"/>
              <a:gd name="adj3" fmla="val 16667"/>
            </a:avLst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smtClean="0"/>
              <a:t>If p1 &amp; p2 may happen in parallel, </a:t>
            </a:r>
          </a:p>
          <a:p>
            <a:pPr algn="ctr"/>
            <a:r>
              <a:rPr lang="en-US" sz="2200" dirty="0" smtClean="0"/>
              <a:t>and</a:t>
            </a:r>
            <a:r>
              <a:rPr lang="en-US" sz="2200" dirty="0"/>
              <a:t> </a:t>
            </a:r>
            <a:r>
              <a:rPr lang="en-US" sz="2200" dirty="0" smtClean="0"/>
              <a:t>they may access the same memory location, and they are not guarded by the same lock, </a:t>
            </a:r>
          </a:p>
          <a:p>
            <a:pPr algn="ctr"/>
            <a:r>
              <a:rPr lang="en-US" sz="2200" dirty="0"/>
              <a:t>t</a:t>
            </a:r>
            <a:r>
              <a:rPr lang="en-US" sz="2200" dirty="0" smtClean="0"/>
              <a:t>hen p1 &amp; p2 may have a </a:t>
            </a:r>
            <a:r>
              <a:rPr lang="en-US" sz="2200" dirty="0" err="1" smtClean="0"/>
              <a:t>datarace</a:t>
            </a:r>
            <a:r>
              <a:rPr lang="en-US" sz="2200" dirty="0" smtClean="0"/>
              <a:t>. </a:t>
            </a:r>
            <a:endParaRPr lang="en-US" sz="2200" dirty="0"/>
          </a:p>
        </p:txBody>
      </p:sp>
      <p:sp>
        <p:nvSpPr>
          <p:cNvPr id="13" name="Rounded Rectangular Callout 12"/>
          <p:cNvSpPr/>
          <p:nvPr/>
        </p:nvSpPr>
        <p:spPr>
          <a:xfrm>
            <a:off x="2974995" y="2281101"/>
            <a:ext cx="4397824" cy="1375714"/>
          </a:xfrm>
          <a:prstGeom prst="wedgeRoundRectCallout">
            <a:avLst>
              <a:gd name="adj1" fmla="val -55484"/>
              <a:gd name="adj2" fmla="val 65355"/>
              <a:gd name="adj3" fmla="val 16667"/>
            </a:avLst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smtClean="0"/>
              <a:t>If p1 &amp; p2 may happen in parallel, </a:t>
            </a:r>
          </a:p>
          <a:p>
            <a:pPr algn="ctr"/>
            <a:r>
              <a:rPr lang="en-US" sz="2200" dirty="0" smtClean="0"/>
              <a:t>and  p3 is successor of p1,</a:t>
            </a:r>
          </a:p>
          <a:p>
            <a:pPr algn="ctr"/>
            <a:r>
              <a:rPr lang="en-US" sz="2200" dirty="0" smtClean="0"/>
              <a:t>then p3 &amp; p2 may happen in parallel. </a:t>
            </a:r>
            <a:endParaRPr lang="en-US" sz="2200" dirty="0"/>
          </a:p>
        </p:txBody>
      </p:sp>
      <p:sp>
        <p:nvSpPr>
          <p:cNvPr id="14" name="Rounded Rectangular Callout 13"/>
          <p:cNvSpPr/>
          <p:nvPr/>
        </p:nvSpPr>
        <p:spPr>
          <a:xfrm>
            <a:off x="3008410" y="2774949"/>
            <a:ext cx="4376167" cy="1198884"/>
          </a:xfrm>
          <a:prstGeom prst="wedgeRoundRectCallout">
            <a:avLst>
              <a:gd name="adj1" fmla="val -57300"/>
              <a:gd name="adj2" fmla="val 82850"/>
              <a:gd name="adj3" fmla="val 16667"/>
            </a:avLst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smtClean="0"/>
              <a:t>If p2 &amp; p1 may happen in parallel,</a:t>
            </a:r>
          </a:p>
          <a:p>
            <a:pPr algn="ctr"/>
            <a:r>
              <a:rPr lang="en-US" sz="2200" dirty="0" smtClean="0"/>
              <a:t>then p1 &amp; p2 may happen in parallel. </a:t>
            </a:r>
            <a:endParaRPr lang="en-US" sz="22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1449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205"/>
    </mc:Choice>
    <mc:Fallback xmlns="">
      <p:transition xmlns:p14="http://schemas.microsoft.com/office/powerpoint/2010/main" spd="slow" advTm="119205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1" grpId="0" animBg="1"/>
      <p:bldP spid="11" grpId="1" animBg="1"/>
      <p:bldP spid="3" grpId="0" animBg="1"/>
      <p:bldP spid="3" grpId="1" animBg="1"/>
      <p:bldP spid="9" grpId="0" animBg="1"/>
      <p:bldP spid="9" grpId="1" animBg="1"/>
      <p:bldP spid="10" grpId="0" animBg="1"/>
      <p:bldP spid="10" grpId="1" animBg="1"/>
      <p:bldP spid="15" grpId="0" animBg="1"/>
      <p:bldP spid="13" grpId="0" animBg="1"/>
      <p:bldP spid="13" grpId="1" animBg="1"/>
      <p:bldP spid="14" grpId="0" animBg="1"/>
      <p:bldP spid="14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1"/>
          <p:cNvSpPr>
            <a:spLocks noGrp="1"/>
          </p:cNvSpPr>
          <p:nvPr>
            <p:ph sz="quarter" idx="1"/>
          </p:nvPr>
        </p:nvSpPr>
        <p:spPr>
          <a:xfrm>
            <a:off x="291380" y="1362464"/>
            <a:ext cx="8273234" cy="4708136"/>
          </a:xfrm>
        </p:spPr>
        <p:txBody>
          <a:bodyPr>
            <a:normAutofit/>
          </a:bodyPr>
          <a:lstStyle/>
          <a:p>
            <a:r>
              <a:rPr lang="en-US" dirty="0" smtClean="0"/>
              <a:t>Easier to specify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</a:t>
            </a:r>
            <a:r>
              <a:rPr lang="en-US" dirty="0" err="1" smtClean="0"/>
              <a:t>Datalog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7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429" y="2456170"/>
            <a:ext cx="2242950" cy="290225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8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252" y="2539781"/>
            <a:ext cx="2272252" cy="29408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9" name="Picture 11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5285" y="2620838"/>
            <a:ext cx="2292231" cy="296618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10" name="Picture 1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1485" y="2697038"/>
            <a:ext cx="2292231" cy="296618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11" name="Picture 1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7685" y="2773238"/>
            <a:ext cx="2292231" cy="296618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12" name="Picture 1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885" y="2849438"/>
            <a:ext cx="2292231" cy="296618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13" name="Picture 15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085" y="2925638"/>
            <a:ext cx="2292231" cy="296618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24" name="Picture 26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605" y="2993428"/>
            <a:ext cx="2292231" cy="296618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25" name="Picture 27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3460" y="3069628"/>
            <a:ext cx="2292231" cy="296618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26" name="Picture 28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3059" y="3132173"/>
            <a:ext cx="2290899" cy="296618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27" name="Picture 29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9515" y="3208373"/>
            <a:ext cx="2292231" cy="296618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29" name="Picture 33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2046" y="2522912"/>
            <a:ext cx="3084503" cy="207576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30" name="Rectangle 34"/>
          <p:cNvSpPr>
            <a:spLocks noChangeArrowheads="1"/>
          </p:cNvSpPr>
          <p:nvPr/>
        </p:nvSpPr>
        <p:spPr bwMode="auto">
          <a:xfrm>
            <a:off x="3796202" y="3111854"/>
            <a:ext cx="1829825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/>
            <a:r>
              <a:rPr lang="en-US" sz="4000" u="none" dirty="0">
                <a:latin typeface="Arial Unicode MS" charset="0"/>
              </a:rPr>
              <a:t>vs.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430867" y="6520962"/>
            <a:ext cx="5791200" cy="365760"/>
          </a:xfrm>
        </p:spPr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12648" y="6520962"/>
            <a:ext cx="818219" cy="365760"/>
          </a:xfrm>
        </p:spPr>
        <p:txBody>
          <a:bodyPr/>
          <a:lstStyle/>
          <a:p>
            <a:fld id="{1F7DF5D7-FF41-4BF6-8958-28DFF1DB182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139777" y="1908640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Analysis in Java</a:t>
            </a:r>
            <a:endParaRPr lang="en-US" sz="2400" dirty="0"/>
          </a:p>
        </p:txBody>
      </p:sp>
      <p:sp>
        <p:nvSpPr>
          <p:cNvPr id="20" name="TextBox 19"/>
          <p:cNvSpPr txBox="1"/>
          <p:nvPr/>
        </p:nvSpPr>
        <p:spPr>
          <a:xfrm>
            <a:off x="5635091" y="1908158"/>
            <a:ext cx="2505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Analysis in </a:t>
            </a:r>
            <a:r>
              <a:rPr lang="en-US" sz="2400" dirty="0" err="1" smtClean="0"/>
              <a:t>Datalog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1023023" y="14580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2006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082"/>
    </mc:Choice>
    <mc:Fallback xmlns="">
      <p:transition xmlns:p14="http://schemas.microsoft.com/office/powerpoint/2010/main" spd="slow" advTm="2308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uild="p"/>
      <p:bldP spid="30" grpId="0"/>
      <p:bldP spid="2" grpId="0"/>
      <p:bldP spid="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</a:t>
            </a:r>
            <a:r>
              <a:rPr lang="en-US" dirty="0" err="1" smtClean="0"/>
              <a:t>Datalog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9" name="Content Placeholder 1"/>
          <p:cNvSpPr>
            <a:spLocks noGrp="1"/>
          </p:cNvSpPr>
          <p:nvPr>
            <p:ph sz="quarter" idx="1"/>
          </p:nvPr>
        </p:nvSpPr>
        <p:spPr>
          <a:xfrm>
            <a:off x="291380" y="1362464"/>
            <a:ext cx="8273234" cy="4708136"/>
          </a:xfrm>
        </p:spPr>
        <p:txBody>
          <a:bodyPr>
            <a:normAutofit/>
          </a:bodyPr>
          <a:lstStyle/>
          <a:p>
            <a:r>
              <a:rPr lang="en-US" dirty="0" smtClean="0"/>
              <a:t>Easier to specify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dirty="0" smtClean="0"/>
              <a:t>Leverage efficient solvers</a:t>
            </a:r>
            <a:endParaRPr lang="en-US" dirty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dirty="0" smtClean="0"/>
              <a:t>Widely adaptable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061" y="2779296"/>
            <a:ext cx="1009791" cy="581106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395" y="2737313"/>
            <a:ext cx="1591194" cy="908383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907" y="2772128"/>
            <a:ext cx="1622093" cy="658293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168" y="2678409"/>
            <a:ext cx="1550566" cy="605099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823" y="4295974"/>
            <a:ext cx="1147188" cy="821784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6931" y="4373402"/>
            <a:ext cx="1393390" cy="581752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074" y="4390543"/>
            <a:ext cx="1001574" cy="322912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9172" y="4356437"/>
            <a:ext cx="1506965" cy="53045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92505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273"/>
    </mc:Choice>
    <mc:Fallback xmlns="">
      <p:transition xmlns:p14="http://schemas.microsoft.com/office/powerpoint/2010/main" spd="slow" advTm="39273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Probabilistic Analysis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00" y="2286000"/>
            <a:ext cx="8661400" cy="22733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3511296" y="2688072"/>
            <a:ext cx="1481712" cy="1220307"/>
          </a:xfrm>
          <a:prstGeom prst="ellipse">
            <a:avLst/>
          </a:prstGeom>
          <a:noFill/>
          <a:ln w="38100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53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791"/>
    </mc:Choice>
    <mc:Fallback xmlns="">
      <p:transition xmlns:p14="http://schemas.microsoft.com/office/powerpoint/2010/main" spd="slow" advTm="3779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Datarace</a:t>
            </a:r>
            <a:r>
              <a:rPr lang="en-US" dirty="0" smtClean="0"/>
              <a:t> Analysis: Logical </a:t>
            </a:r>
            <a:r>
              <a:rPr lang="en-US" sz="24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dirty="0" smtClean="0">
                <a:sym typeface="Wingdings"/>
              </a:rPr>
              <a:t> </a:t>
            </a:r>
            <a:r>
              <a:rPr lang="en-US" dirty="0" smtClean="0"/>
              <a:t>Probabilistic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396826" y="1510258"/>
            <a:ext cx="8306015" cy="48167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Input relations:</a:t>
            </a:r>
          </a:p>
          <a:p>
            <a:r>
              <a:rPr lang="en-US" sz="2000" dirty="0" smtClean="0"/>
              <a:t>    next(p1, p2),  mayAlias(p1, p2),  guarded(p1, p2)</a:t>
            </a:r>
            <a:br>
              <a:rPr lang="en-US" sz="2000" dirty="0" smtClean="0"/>
            </a:br>
            <a:endParaRPr lang="en-US" sz="2000" dirty="0" smtClean="0"/>
          </a:p>
          <a:p>
            <a:r>
              <a:rPr lang="en-US" sz="2000" b="1" dirty="0" smtClean="0"/>
              <a:t>Output relations:</a:t>
            </a:r>
          </a:p>
          <a:p>
            <a:r>
              <a:rPr lang="en-US" sz="2000" dirty="0" smtClean="0"/>
              <a:t>    parallel(p1, p2),  race(p1, p2)</a:t>
            </a:r>
          </a:p>
          <a:p>
            <a:r>
              <a:rPr lang="en-US" sz="2200" dirty="0" smtClean="0"/>
              <a:t> </a:t>
            </a:r>
          </a:p>
          <a:p>
            <a:r>
              <a:rPr lang="en-US" sz="2200" b="1" dirty="0" smtClean="0"/>
              <a:t>Rules:</a:t>
            </a:r>
          </a:p>
          <a:p>
            <a:r>
              <a:rPr lang="en-US" sz="2200" dirty="0"/>
              <a:t> </a:t>
            </a:r>
            <a:r>
              <a:rPr lang="en-US" sz="2200" dirty="0" smtClean="0"/>
              <a:t>     parallel</a:t>
            </a:r>
            <a:r>
              <a:rPr lang="en-US" sz="2200" dirty="0"/>
              <a:t>(p3, p2) :- parallel(p1, p2), next (p3, p1)</a:t>
            </a:r>
            <a:r>
              <a:rPr lang="en-US" sz="2200" dirty="0" smtClean="0"/>
              <a:t>. </a:t>
            </a:r>
            <a:br>
              <a:rPr lang="en-US" sz="2200" dirty="0" smtClean="0"/>
            </a:br>
            <a:endParaRPr lang="en-US" sz="1000" dirty="0">
              <a:solidFill>
                <a:schemeClr val="bg1"/>
              </a:solidFill>
            </a:endParaRPr>
          </a:p>
          <a:p>
            <a:r>
              <a:rPr lang="en-US" sz="2200" dirty="0" smtClean="0">
                <a:solidFill>
                  <a:schemeClr val="bg1"/>
                </a:solidFill>
              </a:rPr>
              <a:t> (</a:t>
            </a:r>
            <a:r>
              <a:rPr lang="en-US" sz="2200" dirty="0">
                <a:solidFill>
                  <a:schemeClr val="bg1"/>
                </a:solidFill>
              </a:rPr>
              <a:t>2) </a:t>
            </a:r>
            <a:r>
              <a:rPr lang="en-US" sz="2200" dirty="0"/>
              <a:t>parallel(p1, p2) :- parallel(p2, p1)</a:t>
            </a:r>
            <a:r>
              <a:rPr lang="en-US" sz="2200" dirty="0" smtClean="0"/>
              <a:t>.</a:t>
            </a:r>
            <a:r>
              <a:rPr lang="en-US" sz="1000" dirty="0" smtClean="0"/>
              <a:t> </a:t>
            </a:r>
            <a:r>
              <a:rPr lang="en-US" sz="2200" dirty="0" smtClean="0"/>
              <a:t>  </a:t>
            </a:r>
            <a:endParaRPr lang="en-US" sz="2200" dirty="0"/>
          </a:p>
          <a:p>
            <a:pPr algn="r"/>
            <a:endParaRPr lang="en-US" sz="1000" dirty="0" smtClean="0"/>
          </a:p>
          <a:p>
            <a:r>
              <a:rPr lang="en-US" sz="2200" dirty="0" smtClean="0"/>
              <a:t>           race(p1, p2) :- parallel(p1, p2), mayAlias(p1, p2), </a:t>
            </a:r>
            <a:r>
              <a:rPr lang="es-ES_tradnl" sz="2200" dirty="0" smtClean="0"/>
              <a:t>¬</a:t>
            </a:r>
            <a:r>
              <a:rPr lang="en-US" sz="2200" dirty="0" smtClean="0"/>
              <a:t>guarded(p1, p2).</a:t>
            </a:r>
          </a:p>
          <a:p>
            <a:pPr>
              <a:lnSpc>
                <a:spcPct val="150000"/>
              </a:lnSpc>
            </a:pPr>
            <a:r>
              <a:rPr lang="en-US" sz="2200" dirty="0" smtClean="0"/>
              <a:t>         </a:t>
            </a:r>
            <a:r>
              <a:rPr lang="es-ES_tradnl" sz="2200" dirty="0" smtClean="0"/>
              <a:t>¬</a:t>
            </a:r>
            <a:r>
              <a:rPr lang="es-ES_tradnl" sz="2200" dirty="0" err="1" smtClean="0"/>
              <a:t>race</a:t>
            </a:r>
            <a:r>
              <a:rPr lang="es-ES_tradnl" sz="2200" dirty="0" smtClean="0"/>
              <a:t>(x2, x1).</a:t>
            </a:r>
            <a:endParaRPr lang="en-US" sz="2200" dirty="0" smtClean="0"/>
          </a:p>
          <a:p>
            <a:endParaRPr lang="en-US" sz="2200" dirty="0" smtClean="0"/>
          </a:p>
          <a:p>
            <a:endParaRPr lang="en-US" sz="2200" dirty="0" smtClean="0"/>
          </a:p>
        </p:txBody>
      </p:sp>
      <p:sp>
        <p:nvSpPr>
          <p:cNvPr id="3" name="Rectangle 2"/>
          <p:cNvSpPr/>
          <p:nvPr/>
        </p:nvSpPr>
        <p:spPr>
          <a:xfrm>
            <a:off x="6130168" y="3782402"/>
            <a:ext cx="1164407" cy="370027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200" b="1" dirty="0">
                <a:solidFill>
                  <a:srgbClr val="000000"/>
                </a:solidFill>
              </a:rPr>
              <a:t>w</a:t>
            </a:r>
            <a:r>
              <a:rPr lang="en-US" sz="2200" b="1" dirty="0" smtClean="0">
                <a:solidFill>
                  <a:srgbClr val="000000"/>
                </a:solidFill>
              </a:rPr>
              <a:t>eight 5</a:t>
            </a:r>
            <a:endParaRPr lang="en-US" sz="2200" b="1" dirty="0">
              <a:solidFill>
                <a:srgbClr val="000000"/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819816" y="5204902"/>
            <a:ext cx="1239963" cy="370027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2200" b="1" dirty="0">
                <a:solidFill>
                  <a:schemeClr val="tx1"/>
                </a:solidFill>
              </a:rPr>
              <a:t>w</a:t>
            </a:r>
            <a:r>
              <a:rPr lang="en-US" sz="2200" b="1" dirty="0" smtClean="0">
                <a:solidFill>
                  <a:schemeClr val="tx1"/>
                </a:solidFill>
              </a:rPr>
              <a:t>eight 25</a:t>
            </a:r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" name="Rounded Rectangular Callout 5"/>
          <p:cNvSpPr/>
          <p:nvPr/>
        </p:nvSpPr>
        <p:spPr>
          <a:xfrm>
            <a:off x="4256715" y="3527475"/>
            <a:ext cx="1775591" cy="599671"/>
          </a:xfrm>
          <a:prstGeom prst="wedgeRoundRectCallout">
            <a:avLst>
              <a:gd name="adj1" fmla="val -43350"/>
              <a:gd name="adj2" fmla="val 86029"/>
              <a:gd name="adj3" fmla="val 16667"/>
            </a:avLst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200" dirty="0" smtClean="0">
                <a:solidFill>
                  <a:prstClr val="white"/>
                </a:solidFill>
              </a:rPr>
              <a:t>“Hard” </a:t>
            </a:r>
            <a:r>
              <a:rPr lang="en-US" sz="2200" dirty="0">
                <a:solidFill>
                  <a:prstClr val="white"/>
                </a:solidFill>
              </a:rPr>
              <a:t>Rule</a:t>
            </a:r>
          </a:p>
        </p:txBody>
      </p:sp>
      <p:sp>
        <p:nvSpPr>
          <p:cNvPr id="13" name="Rounded Rectangular Callout 12"/>
          <p:cNvSpPr/>
          <p:nvPr/>
        </p:nvSpPr>
        <p:spPr>
          <a:xfrm>
            <a:off x="5749627" y="3009654"/>
            <a:ext cx="1775591" cy="599671"/>
          </a:xfrm>
          <a:prstGeom prst="wedgeRoundRectCallout">
            <a:avLst>
              <a:gd name="adj1" fmla="val -43350"/>
              <a:gd name="adj2" fmla="val 86029"/>
              <a:gd name="adj3" fmla="val 16667"/>
            </a:avLst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200" dirty="0" smtClean="0">
                <a:solidFill>
                  <a:prstClr val="white"/>
                </a:solidFill>
              </a:rPr>
              <a:t>“Soft” Rule</a:t>
            </a:r>
            <a:endParaRPr lang="en-US" sz="2200" dirty="0">
              <a:solidFill>
                <a:prstClr val="white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04734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162"/>
    </mc:Choice>
    <mc:Fallback xmlns="">
      <p:transition xmlns:p14="http://schemas.microsoft.com/office/powerpoint/2010/main" spd="slow" advTm="10316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1" animBg="1"/>
      <p:bldP spid="6" grpId="0" animBg="1"/>
      <p:bldP spid="6" grpId="1" animBg="1"/>
      <p:bldP spid="13" grpId="0" animBg="1"/>
      <p:bldP spid="13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"/>
          <p:cNvSpPr>
            <a:spLocks noGrp="1"/>
          </p:cNvSpPr>
          <p:nvPr>
            <p:ph sz="quarter" idx="1"/>
          </p:nvPr>
        </p:nvSpPr>
        <p:spPr>
          <a:xfrm>
            <a:off x="457200" y="1321824"/>
            <a:ext cx="8229600" cy="4937760"/>
          </a:xfrm>
        </p:spPr>
        <p:txBody>
          <a:bodyPr/>
          <a:lstStyle/>
          <a:p>
            <a:r>
              <a:rPr lang="en-US" dirty="0">
                <a:latin typeface="+mn-lt"/>
              </a:rPr>
              <a:t>Probabilistic </a:t>
            </a:r>
            <a:r>
              <a:rPr lang="en-US" dirty="0" smtClean="0">
                <a:latin typeface="+mn-lt"/>
              </a:rPr>
              <a:t>Analysis =</a:t>
            </a:r>
            <a:r>
              <a:rPr lang="en-US" dirty="0">
                <a:latin typeface="+mn-lt"/>
              </a:rPr>
              <a:t>&gt; Markov Logic Network (</a:t>
            </a:r>
            <a:r>
              <a:rPr lang="en-US" dirty="0" smtClean="0">
                <a:latin typeface="+mn-lt"/>
              </a:rPr>
              <a:t>MLN</a:t>
            </a:r>
            <a:r>
              <a:rPr lang="en-US" dirty="0">
                <a:latin typeface="+mn-lt"/>
              </a:rPr>
              <a:t>)</a:t>
            </a:r>
            <a:endParaRPr lang="en-US" dirty="0" smtClean="0">
              <a:latin typeface="+mn-lt"/>
            </a:endParaRPr>
          </a:p>
          <a:p>
            <a:pPr marL="0" indent="0">
              <a:buNone/>
            </a:pPr>
            <a:r>
              <a:rPr lang="en-US" sz="2200" dirty="0" smtClean="0">
                <a:latin typeface="+mn-lt"/>
              </a:rPr>
              <a:t>		</a:t>
            </a:r>
            <a:r>
              <a:rPr lang="en-US" sz="2200" dirty="0">
                <a:latin typeface="+mn-lt"/>
              </a:rPr>
              <a:t> </a:t>
            </a:r>
            <a:r>
              <a:rPr lang="en-US" sz="2200" dirty="0" smtClean="0">
                <a:latin typeface="+mn-lt"/>
              </a:rPr>
              <a:t>           [Richardson &amp; </a:t>
            </a:r>
            <a:r>
              <a:rPr lang="en-US" sz="2200" dirty="0" err="1" smtClean="0">
                <a:latin typeface="+mn-lt"/>
              </a:rPr>
              <a:t>Domingos</a:t>
            </a:r>
            <a:r>
              <a:rPr lang="en-US" sz="2200" dirty="0" smtClean="0">
                <a:latin typeface="+mn-lt"/>
              </a:rPr>
              <a:t>, Machine Learning’06 ]</a:t>
            </a:r>
          </a:p>
          <a:p>
            <a:pPr marL="274320" lvl="1" indent="0">
              <a:lnSpc>
                <a:spcPct val="90000"/>
              </a:lnSpc>
              <a:buNone/>
            </a:pPr>
            <a:endParaRPr lang="en-US" dirty="0">
              <a:latin typeface="+mn-lt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latin typeface="+mn-lt"/>
              </a:rPr>
              <a:t>MLN defines a probability distribution over all possible analysis outputs</a:t>
            </a:r>
          </a:p>
          <a:p>
            <a:pPr>
              <a:lnSpc>
                <a:spcPct val="90000"/>
              </a:lnSpc>
            </a:pPr>
            <a:endParaRPr lang="en-US" dirty="0">
              <a:latin typeface="+mn-lt"/>
            </a:endParaRPr>
          </a:p>
          <a:p>
            <a:pPr>
              <a:lnSpc>
                <a:spcPct val="90000"/>
              </a:lnSpc>
            </a:pPr>
            <a:r>
              <a:rPr lang="en-US" dirty="0" smtClean="0">
                <a:latin typeface="+mn-lt"/>
              </a:rPr>
              <a:t>Probability of an output </a:t>
            </a:r>
            <a:r>
              <a:rPr lang="en-US" sz="2800" i="1" dirty="0">
                <a:solidFill>
                  <a:prstClr val="black"/>
                </a:solidFill>
                <a:latin typeface="Times" charset="0"/>
              </a:rPr>
              <a:t>x</a:t>
            </a:r>
            <a:r>
              <a:rPr lang="en-US" dirty="0" smtClean="0">
                <a:latin typeface="+mn-lt"/>
              </a:rPr>
              <a:t>:</a:t>
            </a:r>
          </a:p>
          <a:p>
            <a:pPr lvl="1">
              <a:lnSpc>
                <a:spcPct val="90000"/>
              </a:lnSpc>
            </a:pPr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Semantics for Probabilistic Analysis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8" name="Line 30"/>
          <p:cNvSpPr>
            <a:spLocks noChangeShapeType="1"/>
          </p:cNvSpPr>
          <p:nvPr/>
        </p:nvSpPr>
        <p:spPr bwMode="auto">
          <a:xfrm flipV="1">
            <a:off x="4276879" y="4855552"/>
            <a:ext cx="918222" cy="452829"/>
          </a:xfrm>
          <a:prstGeom prst="line">
            <a:avLst/>
          </a:prstGeom>
          <a:noFill/>
          <a:ln w="19050">
            <a:solidFill>
              <a:srgbClr val="0000FF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Text Box 29"/>
          <p:cNvSpPr txBox="1">
            <a:spLocks noChangeArrowheads="1"/>
          </p:cNvSpPr>
          <p:nvPr/>
        </p:nvSpPr>
        <p:spPr bwMode="auto">
          <a:xfrm>
            <a:off x="5384012" y="4483780"/>
            <a:ext cx="664720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  <a:ln w="19050">
            <a:solidFill>
              <a:srgbClr val="339966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endParaRPr lang="en-US" sz="1800" dirty="0"/>
          </a:p>
        </p:txBody>
      </p:sp>
      <p:sp>
        <p:nvSpPr>
          <p:cNvPr id="10" name="Text Box 28"/>
          <p:cNvSpPr txBox="1">
            <a:spLocks noChangeArrowheads="1"/>
          </p:cNvSpPr>
          <p:nvPr/>
        </p:nvSpPr>
        <p:spPr bwMode="auto">
          <a:xfrm>
            <a:off x="5034719" y="4487539"/>
            <a:ext cx="337354" cy="369332"/>
          </a:xfrm>
          <a:prstGeom prst="rect">
            <a:avLst/>
          </a:prstGeom>
          <a:solidFill>
            <a:schemeClr val="accent2"/>
          </a:solidFill>
          <a:ln w="19050">
            <a:solidFill>
              <a:srgbClr val="0000FF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endParaRPr lang="en-US" sz="1800" i="1" dirty="0"/>
          </a:p>
        </p:txBody>
      </p:sp>
      <p:sp>
        <p:nvSpPr>
          <p:cNvPr id="11" name="Text Box 29"/>
          <p:cNvSpPr txBox="1">
            <a:spLocks noChangeArrowheads="1"/>
          </p:cNvSpPr>
          <p:nvPr/>
        </p:nvSpPr>
        <p:spPr bwMode="auto">
          <a:xfrm>
            <a:off x="5359519" y="5307710"/>
            <a:ext cx="3050034" cy="707886"/>
          </a:xfrm>
          <a:prstGeom prst="rect">
            <a:avLst/>
          </a:prstGeom>
          <a:noFill/>
          <a:ln w="19050">
            <a:solidFill>
              <a:srgbClr val="33996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 smtClean="0"/>
              <a:t>Number </a:t>
            </a:r>
            <a:r>
              <a:rPr lang="en-US" dirty="0"/>
              <a:t>of true </a:t>
            </a:r>
            <a:r>
              <a:rPr lang="en-US" dirty="0" smtClean="0"/>
              <a:t>instances</a:t>
            </a:r>
            <a:br>
              <a:rPr lang="en-US" dirty="0" smtClean="0"/>
            </a:br>
            <a:r>
              <a:rPr lang="en-US" dirty="0" smtClean="0"/>
              <a:t>of rule </a:t>
            </a:r>
            <a:r>
              <a:rPr lang="en-US" i="1" dirty="0" err="1" smtClean="0"/>
              <a:t>i</a:t>
            </a:r>
            <a:r>
              <a:rPr lang="en-US" i="1" dirty="0" smtClean="0"/>
              <a:t> </a:t>
            </a:r>
            <a:r>
              <a:rPr lang="en-US" dirty="0"/>
              <a:t>in </a:t>
            </a:r>
            <a:r>
              <a:rPr lang="en-US" i="1" dirty="0"/>
              <a:t>x</a:t>
            </a:r>
            <a:endParaRPr lang="en-US" dirty="0"/>
          </a:p>
        </p:txBody>
      </p:sp>
      <p:sp>
        <p:nvSpPr>
          <p:cNvPr id="12" name="Text Box 28"/>
          <p:cNvSpPr txBox="1">
            <a:spLocks noChangeArrowheads="1"/>
          </p:cNvSpPr>
          <p:nvPr/>
        </p:nvSpPr>
        <p:spPr bwMode="auto">
          <a:xfrm>
            <a:off x="3631254" y="5311737"/>
            <a:ext cx="1288356" cy="707886"/>
          </a:xfrm>
          <a:prstGeom prst="rect">
            <a:avLst/>
          </a:prstGeom>
          <a:noFill/>
          <a:ln w="19050">
            <a:solidFill>
              <a:srgbClr val="0000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/>
              <a:t>Weight </a:t>
            </a:r>
            <a:r>
              <a:rPr lang="en-US" dirty="0" smtClean="0"/>
              <a:t>of</a:t>
            </a:r>
          </a:p>
          <a:p>
            <a:pPr algn="ctr" eaLnBrk="1" hangingPunct="1"/>
            <a:r>
              <a:rPr lang="en-US" dirty="0" smtClean="0"/>
              <a:t> rule </a:t>
            </a:r>
            <a:r>
              <a:rPr lang="en-US" i="1" dirty="0" err="1" smtClean="0"/>
              <a:t>i</a:t>
            </a:r>
            <a:endParaRPr lang="en-US" i="1" dirty="0"/>
          </a:p>
        </p:txBody>
      </p:sp>
      <p:sp>
        <p:nvSpPr>
          <p:cNvPr id="13" name="Line 31"/>
          <p:cNvSpPr>
            <a:spLocks noChangeShapeType="1"/>
          </p:cNvSpPr>
          <p:nvPr/>
        </p:nvSpPr>
        <p:spPr bwMode="auto">
          <a:xfrm flipH="1" flipV="1">
            <a:off x="5653146" y="4855552"/>
            <a:ext cx="1306491" cy="452534"/>
          </a:xfrm>
          <a:prstGeom prst="line">
            <a:avLst/>
          </a:prstGeom>
          <a:noFill/>
          <a:ln w="19050">
            <a:solidFill>
              <a:srgbClr val="339966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Line 30"/>
          <p:cNvSpPr>
            <a:spLocks noChangeShapeType="1"/>
          </p:cNvSpPr>
          <p:nvPr/>
        </p:nvSpPr>
        <p:spPr bwMode="auto">
          <a:xfrm flipV="1">
            <a:off x="2366395" y="4950146"/>
            <a:ext cx="1161488" cy="369089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" name="Text Box 28"/>
          <p:cNvSpPr txBox="1">
            <a:spLocks noChangeArrowheads="1"/>
          </p:cNvSpPr>
          <p:nvPr/>
        </p:nvSpPr>
        <p:spPr bwMode="auto">
          <a:xfrm>
            <a:off x="1395549" y="5323014"/>
            <a:ext cx="1752603" cy="707886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dirty="0" smtClean="0"/>
              <a:t>Normalization</a:t>
            </a:r>
          </a:p>
          <a:p>
            <a:pPr algn="ctr" eaLnBrk="1" hangingPunct="1"/>
            <a:r>
              <a:rPr lang="en-US" dirty="0" smtClean="0"/>
              <a:t>factor</a:t>
            </a:r>
            <a:endParaRPr lang="en-US" dirty="0"/>
          </a:p>
        </p:txBody>
      </p:sp>
      <p:sp>
        <p:nvSpPr>
          <p:cNvPr id="17" name="Text Box 28"/>
          <p:cNvSpPr txBox="1">
            <a:spLocks noChangeArrowheads="1"/>
          </p:cNvSpPr>
          <p:nvPr/>
        </p:nvSpPr>
        <p:spPr bwMode="auto">
          <a:xfrm>
            <a:off x="3515446" y="4726784"/>
            <a:ext cx="337354" cy="369332"/>
          </a:xfrm>
          <a:prstGeom prst="rect">
            <a:avLst/>
          </a:prstGeom>
          <a:solidFill>
            <a:srgbClr val="FDC1C0"/>
          </a:solidFill>
          <a:ln w="19050">
            <a:solidFill>
              <a:srgbClr val="FF0000"/>
            </a:solidFill>
            <a:miter lim="800000"/>
            <a:headEnd/>
            <a:tailEnd/>
          </a:ln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endParaRPr lang="en-US" sz="1800" i="1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5392" y="4105940"/>
            <a:ext cx="4494893" cy="121797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44859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758"/>
    </mc:Choice>
    <mc:Fallback xmlns="">
      <p:transition xmlns:p14="http://schemas.microsoft.com/office/powerpoint/2010/main" spd="slow" advTm="10075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Inference Engine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00" y="2286000"/>
            <a:ext cx="8661400" cy="22733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4993009" y="2639860"/>
            <a:ext cx="1481712" cy="1220307"/>
          </a:xfrm>
          <a:prstGeom prst="ellipse">
            <a:avLst/>
          </a:prstGeom>
          <a:noFill/>
          <a:ln w="38100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034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51"/>
    </mc:Choice>
    <mc:Fallback xmlns="">
      <p:transition xmlns:p14="http://schemas.microsoft.com/office/powerpoint/2010/main" spd="slow" advTm="555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Probabilistic Inference</a:t>
            </a:r>
            <a:endParaRPr lang="en-US" dirty="0"/>
          </a:p>
        </p:txBody>
      </p:sp>
      <p:sp>
        <p:nvSpPr>
          <p:cNvPr id="8" name="Down Arrow 7"/>
          <p:cNvSpPr/>
          <p:nvPr/>
        </p:nvSpPr>
        <p:spPr>
          <a:xfrm>
            <a:off x="4146216" y="1740087"/>
            <a:ext cx="635019" cy="72874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32489" y="1183203"/>
            <a:ext cx="788047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 smtClean="0"/>
              <a:t>Find the most likely output given the input program</a:t>
            </a:r>
            <a:endParaRPr lang="en-US" sz="2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2603" y="2557273"/>
            <a:ext cx="2071098" cy="74188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0928" y="2312234"/>
            <a:ext cx="4841218" cy="113911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5986" y="3236562"/>
            <a:ext cx="3425144" cy="9257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53933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022"/>
    </mc:Choice>
    <mc:Fallback xmlns="">
      <p:transition xmlns:p14="http://schemas.microsoft.com/office/powerpoint/2010/main" spd="slow" advTm="7102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</a:t>
            </a:r>
            <a:r>
              <a:rPr lang="en-US" dirty="0" smtClean="0">
                <a:solidFill>
                  <a:srgbClr val="464653"/>
                </a:solidFill>
                <a:sym typeface="Wingdings"/>
              </a:rPr>
              <a:t> </a:t>
            </a:r>
            <a:r>
              <a:rPr lang="en-US" dirty="0" err="1" smtClean="0"/>
              <a:t>MaxSAT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14" name="Down Arrow 13"/>
          <p:cNvSpPr/>
          <p:nvPr/>
        </p:nvSpPr>
        <p:spPr>
          <a:xfrm>
            <a:off x="4143232" y="2690497"/>
            <a:ext cx="635019" cy="72874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688833" y="3362676"/>
            <a:ext cx="788047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 smtClean="0"/>
              <a:t>Find a </a:t>
            </a:r>
            <a:r>
              <a:rPr lang="en-US" sz="2600" dirty="0" err="1" smtClean="0"/>
              <a:t>boolean</a:t>
            </a:r>
            <a:r>
              <a:rPr lang="en-US" sz="2600" dirty="0" smtClean="0"/>
              <a:t> assignment such that the sum of</a:t>
            </a:r>
          </a:p>
          <a:p>
            <a:pPr algn="ctr"/>
            <a:r>
              <a:rPr lang="en-US" sz="2600" dirty="0" smtClean="0"/>
              <a:t>the weights of the satisfied clauses is maximized</a:t>
            </a:r>
            <a:endParaRPr lang="en-US" sz="2600" dirty="0"/>
          </a:p>
        </p:txBody>
      </p:sp>
      <p:sp>
        <p:nvSpPr>
          <p:cNvPr id="11" name="TextBox 10"/>
          <p:cNvSpPr txBox="1"/>
          <p:nvPr/>
        </p:nvSpPr>
        <p:spPr>
          <a:xfrm>
            <a:off x="2338923" y="1424471"/>
            <a:ext cx="408316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6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¬</a:t>
            </a:r>
            <a:r>
              <a:rPr lang="en-US" sz="1600" b="1" dirty="0">
                <a:latin typeface="Courier New"/>
                <a:cs typeface="Courier New"/>
              </a:rPr>
              <a:t> </a:t>
            </a:r>
            <a:r>
              <a:rPr lang="en-US" sz="1600" b="1" dirty="0" smtClean="0">
                <a:latin typeface="Courier New"/>
                <a:cs typeface="Courier New"/>
              </a:rPr>
              <a:t>b1 </a:t>
            </a:r>
            <a:r>
              <a:rPr lang="en-US" sz="1600" b="1" dirty="0" smtClean="0">
                <a:latin typeface="ＭＳ ゴシック"/>
                <a:ea typeface="ＭＳ ゴシック"/>
                <a:cs typeface="ＭＳ ゴシック"/>
              </a:rPr>
              <a:t>∨</a:t>
            </a:r>
            <a:r>
              <a:rPr lang="en-US" sz="1600" b="1" dirty="0" smtClean="0">
                <a:latin typeface="Courier New"/>
                <a:cs typeface="Courier New"/>
              </a:rPr>
              <a:t> </a:t>
            </a:r>
            <a:r>
              <a:rPr lang="es-ES_tradnl" sz="1600" dirty="0">
                <a:solidFill>
                  <a:prstClr val="black"/>
                </a:solidFill>
                <a:latin typeface="Garamond" panose="02020404030301010803" pitchFamily="18" charset="0"/>
              </a:rPr>
              <a:t>¬</a:t>
            </a:r>
            <a:r>
              <a:rPr lang="en-US" sz="1600" b="1" dirty="0">
                <a:latin typeface="Courier New"/>
                <a:cs typeface="Courier New"/>
              </a:rPr>
              <a:t> b2 </a:t>
            </a:r>
            <a:r>
              <a:rPr lang="en-US" sz="1600" b="1" dirty="0">
                <a:latin typeface="ＭＳ ゴシック"/>
                <a:ea typeface="ＭＳ ゴシック"/>
                <a:cs typeface="ＭＳ ゴシック"/>
              </a:rPr>
              <a:t>∨</a:t>
            </a:r>
            <a:r>
              <a:rPr lang="en-US" sz="1600" b="1" dirty="0" smtClean="0">
                <a:latin typeface="Courier New"/>
                <a:cs typeface="Courier New"/>
              </a:rPr>
              <a:t> b3  weight 5	</a:t>
            </a:r>
            <a:r>
              <a:rPr lang="en-US" sz="1600" b="1" dirty="0" smtClean="0">
                <a:latin typeface="ＭＳ ゴシック"/>
                <a:ea typeface="ＭＳ ゴシック"/>
                <a:cs typeface="ＭＳ ゴシック"/>
              </a:rPr>
              <a:t>∧</a:t>
            </a:r>
          </a:p>
          <a:p>
            <a:r>
              <a:rPr lang="en-US" sz="1600" b="1" dirty="0" smtClean="0">
                <a:latin typeface="Courier New"/>
                <a:cs typeface="Courier New"/>
              </a:rPr>
              <a:t>  b3 </a:t>
            </a:r>
            <a:r>
              <a:rPr lang="en-US" sz="1600" b="1" dirty="0" smtClean="0">
                <a:latin typeface="ＭＳ ゴシック"/>
                <a:ea typeface="ＭＳ ゴシック"/>
                <a:cs typeface="ＭＳ ゴシック"/>
              </a:rPr>
              <a:t>∨</a:t>
            </a:r>
            <a:r>
              <a:rPr lang="en-US" sz="1600" b="1" dirty="0" smtClean="0">
                <a:latin typeface="Courier New"/>
                <a:cs typeface="Courier New"/>
              </a:rPr>
              <a:t>   b4        weight 10	</a:t>
            </a:r>
            <a:r>
              <a:rPr lang="en-US" sz="1600" b="1" dirty="0" smtClean="0">
                <a:latin typeface="ＭＳ ゴシック"/>
                <a:ea typeface="ＭＳ ゴシック"/>
                <a:cs typeface="ＭＳ ゴシック"/>
              </a:rPr>
              <a:t>∧</a:t>
            </a:r>
          </a:p>
          <a:p>
            <a:r>
              <a:rPr lang="es-ES_tradnl" sz="1600" dirty="0">
                <a:solidFill>
                  <a:prstClr val="black"/>
                </a:solidFill>
                <a:latin typeface="Garamond" panose="02020404030301010803" pitchFamily="18" charset="0"/>
              </a:rPr>
              <a:t>¬</a:t>
            </a:r>
            <a:r>
              <a:rPr lang="en-US" sz="1600" b="1" dirty="0">
                <a:latin typeface="Courier New"/>
                <a:cs typeface="Courier New"/>
              </a:rPr>
              <a:t> </a:t>
            </a:r>
            <a:r>
              <a:rPr lang="en-US" sz="1600" b="1" dirty="0" smtClean="0">
                <a:latin typeface="Courier New"/>
                <a:cs typeface="Courier New"/>
              </a:rPr>
              <a:t>b4 </a:t>
            </a:r>
            <a:r>
              <a:rPr lang="en-US" sz="1600" b="1" dirty="0">
                <a:latin typeface="ＭＳ ゴシック"/>
                <a:ea typeface="ＭＳ ゴシック"/>
                <a:cs typeface="ＭＳ ゴシック"/>
              </a:rPr>
              <a:t>∨</a:t>
            </a:r>
            <a:r>
              <a:rPr lang="en-US" sz="1600" b="1" dirty="0">
                <a:latin typeface="Courier New"/>
                <a:cs typeface="Courier New"/>
              </a:rPr>
              <a:t> </a:t>
            </a:r>
            <a:r>
              <a:rPr lang="es-ES_tradnl" sz="1600" dirty="0">
                <a:solidFill>
                  <a:prstClr val="black"/>
                </a:solidFill>
                <a:latin typeface="Garamond" panose="02020404030301010803" pitchFamily="18" charset="0"/>
              </a:rPr>
              <a:t>¬</a:t>
            </a:r>
            <a:r>
              <a:rPr lang="en-US" sz="1600" b="1" dirty="0">
                <a:latin typeface="Courier New"/>
                <a:cs typeface="Courier New"/>
              </a:rPr>
              <a:t> </a:t>
            </a:r>
            <a:r>
              <a:rPr lang="en-US" sz="1600" b="1" dirty="0" smtClean="0">
                <a:latin typeface="Courier New"/>
                <a:cs typeface="Courier New"/>
              </a:rPr>
              <a:t>b2        weight 7	</a:t>
            </a:r>
            <a:r>
              <a:rPr lang="en-US" sz="1600" b="1" dirty="0" smtClean="0">
                <a:latin typeface="ＭＳ ゴシック"/>
                <a:ea typeface="ＭＳ ゴシック"/>
                <a:cs typeface="ＭＳ ゴシック"/>
              </a:rPr>
              <a:t>∧</a:t>
            </a:r>
            <a:endParaRPr lang="en-US" sz="1600" b="1" dirty="0">
              <a:latin typeface="ＭＳ ゴシック"/>
              <a:ea typeface="ＭＳ ゴシック"/>
              <a:cs typeface="ＭＳ ゴシック"/>
            </a:endParaRPr>
          </a:p>
          <a:p>
            <a:r>
              <a:rPr lang="en-US" sz="1600" b="1" dirty="0" smtClean="0">
                <a:latin typeface="ＭＳ ゴシック"/>
                <a:ea typeface="ＭＳ ゴシック"/>
                <a:cs typeface="ＭＳ ゴシック"/>
              </a:rPr>
              <a:t>...</a:t>
            </a:r>
            <a:endParaRPr lang="en-US" sz="1600" b="1" dirty="0">
              <a:latin typeface="ＭＳ ゴシック"/>
              <a:ea typeface="ＭＳ ゴシック"/>
              <a:cs typeface="ＭＳ ゴシック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214610" y="1320348"/>
            <a:ext cx="4309547" cy="1207312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>
            <a:off x="4140526" y="4345622"/>
            <a:ext cx="635019" cy="72874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7234" y="5069546"/>
            <a:ext cx="3070788" cy="858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73605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210"/>
    </mc:Choice>
    <mc:Fallback xmlns="">
      <p:transition xmlns:p14="http://schemas.microsoft.com/office/powerpoint/2010/main" spd="slow" advTm="5121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/>
      <p:bldP spid="11" grpId="0"/>
      <p:bldP spid="12" grpId="0" animBg="1"/>
      <p:bldP spid="1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Probabilistic Inference </a:t>
            </a:r>
            <a:r>
              <a:rPr lang="en-US" sz="2400" dirty="0">
                <a:solidFill>
                  <a:srgbClr val="464653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dirty="0">
                <a:solidFill>
                  <a:srgbClr val="464653"/>
                </a:solidFill>
                <a:sym typeface="Wingdings"/>
              </a:rPr>
              <a:t> </a:t>
            </a:r>
            <a:r>
              <a:rPr lang="en-US" dirty="0" err="1" smtClean="0"/>
              <a:t>MaxSAT</a:t>
            </a:r>
            <a:endParaRPr lang="en-US" dirty="0"/>
          </a:p>
        </p:txBody>
      </p:sp>
      <p:sp>
        <p:nvSpPr>
          <p:cNvPr id="14" name="Down Arrow 13"/>
          <p:cNvSpPr/>
          <p:nvPr/>
        </p:nvSpPr>
        <p:spPr>
          <a:xfrm>
            <a:off x="4143232" y="4115464"/>
            <a:ext cx="635019" cy="72874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679139" y="4753984"/>
            <a:ext cx="788047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 smtClean="0"/>
              <a:t>Solve the </a:t>
            </a:r>
            <a:r>
              <a:rPr lang="en-US" sz="2600" dirty="0" err="1" smtClean="0"/>
              <a:t>MaxSAT</a:t>
            </a:r>
            <a:r>
              <a:rPr lang="en-US" sz="2600" dirty="0" smtClean="0"/>
              <a:t> instance entailed by the MLN</a:t>
            </a:r>
            <a:endParaRPr lang="en-US" sz="2600" dirty="0"/>
          </a:p>
        </p:txBody>
      </p:sp>
      <p:sp>
        <p:nvSpPr>
          <p:cNvPr id="8" name="Down Arrow 7"/>
          <p:cNvSpPr/>
          <p:nvPr/>
        </p:nvSpPr>
        <p:spPr>
          <a:xfrm>
            <a:off x="4146216" y="1740087"/>
            <a:ext cx="635019" cy="72874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32489" y="1183203"/>
            <a:ext cx="788047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 smtClean="0"/>
              <a:t>Find the most likely output given the input program</a:t>
            </a:r>
            <a:endParaRPr lang="en-US" sz="2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2603" y="2557273"/>
            <a:ext cx="2071098" cy="74188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0928" y="2312234"/>
            <a:ext cx="4841218" cy="113911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5986" y="3236562"/>
            <a:ext cx="3425144" cy="9257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41694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632"/>
    </mc:Choice>
    <mc:Fallback xmlns="">
      <p:transition xmlns:p14="http://schemas.microsoft.com/office/powerpoint/2010/main" spd="slow" advTm="3063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10" name="Right Arrow 9"/>
          <p:cNvSpPr/>
          <p:nvPr/>
        </p:nvSpPr>
        <p:spPr>
          <a:xfrm>
            <a:off x="2586167" y="2365580"/>
            <a:ext cx="4071536" cy="484750"/>
          </a:xfrm>
          <a:prstGeom prst="right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principles_of_pl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50" y="1705697"/>
            <a:ext cx="1159253" cy="175921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865964" y="3383555"/>
            <a:ext cx="351055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/>
              <a:t>Imprecisely defined properties</a:t>
            </a:r>
            <a:endParaRPr lang="en-US" sz="2200" dirty="0"/>
          </a:p>
        </p:txBody>
      </p:sp>
      <p:sp>
        <p:nvSpPr>
          <p:cNvPr id="15" name="TextBox 14"/>
          <p:cNvSpPr txBox="1"/>
          <p:nvPr/>
        </p:nvSpPr>
        <p:spPr>
          <a:xfrm>
            <a:off x="3214951" y="3751965"/>
            <a:ext cx="265122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/>
              <a:t>Missing program parts</a:t>
            </a:r>
            <a:endParaRPr lang="en-US" sz="2200" dirty="0"/>
          </a:p>
        </p:txBody>
      </p:sp>
      <p:sp>
        <p:nvSpPr>
          <p:cNvPr id="16" name="TextBox 15"/>
          <p:cNvSpPr txBox="1"/>
          <p:nvPr/>
        </p:nvSpPr>
        <p:spPr>
          <a:xfrm>
            <a:off x="2488982" y="2986059"/>
            <a:ext cx="435129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/>
              <a:t>Computing exact solutions impossible</a:t>
            </a:r>
            <a:endParaRPr lang="en-US" sz="2200" dirty="0"/>
          </a:p>
        </p:txBody>
      </p:sp>
      <p:sp>
        <p:nvSpPr>
          <p:cNvPr id="18" name="Document 17"/>
          <p:cNvSpPr/>
          <p:nvPr/>
        </p:nvSpPr>
        <p:spPr>
          <a:xfrm>
            <a:off x="6949700" y="1860279"/>
            <a:ext cx="1521970" cy="1764490"/>
          </a:xfrm>
          <a:prstGeom prst="flowChartDocument">
            <a:avLst/>
          </a:prstGeom>
          <a:solidFill>
            <a:schemeClr val="accent1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Calibri"/>
                <a:cs typeface="Calibri"/>
              </a:rPr>
              <a:t>Program</a:t>
            </a:r>
          </a:p>
          <a:p>
            <a:pPr algn="ctr"/>
            <a:r>
              <a:rPr lang="en-US" sz="2400" dirty="0" smtClean="0">
                <a:latin typeface="Calibri"/>
                <a:cs typeface="Calibri"/>
              </a:rPr>
              <a:t>Analysis</a:t>
            </a:r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27665" y="3881146"/>
            <a:ext cx="1926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Calibri"/>
                <a:cs typeface="Calibri"/>
              </a:rPr>
              <a:t>Analysis Writer</a:t>
            </a:r>
          </a:p>
        </p:txBody>
      </p:sp>
      <p:sp>
        <p:nvSpPr>
          <p:cNvPr id="20" name="Oval 19"/>
          <p:cNvSpPr/>
          <p:nvPr/>
        </p:nvSpPr>
        <p:spPr>
          <a:xfrm>
            <a:off x="3429562" y="2297715"/>
            <a:ext cx="2035765" cy="621002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0">
            <a:normAutofit/>
          </a:bodyPr>
          <a:lstStyle/>
          <a:p>
            <a:pPr algn="ctr"/>
            <a:r>
              <a:rPr lang="en-US" sz="2000" b="1" dirty="0" smtClean="0">
                <a:latin typeface="Calibri"/>
                <a:cs typeface="Calibri"/>
              </a:rPr>
              <a:t>Approximations</a:t>
            </a:r>
            <a:endParaRPr lang="en-US" sz="2000" b="1" dirty="0">
              <a:latin typeface="Calibri"/>
              <a:cs typeface="Calibri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10370" y="4089860"/>
            <a:ext cx="23695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/>
              <a:t>…</a:t>
            </a:r>
            <a:endParaRPr lang="en-US" sz="2200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1" name="Document 20"/>
          <p:cNvSpPr/>
          <p:nvPr/>
        </p:nvSpPr>
        <p:spPr>
          <a:xfrm>
            <a:off x="3823883" y="1871551"/>
            <a:ext cx="1521970" cy="1764490"/>
          </a:xfrm>
          <a:prstGeom prst="flowChartDocument">
            <a:avLst/>
          </a:prstGeom>
          <a:solidFill>
            <a:schemeClr val="accent1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Calibri"/>
                <a:cs typeface="Calibri"/>
              </a:rPr>
              <a:t>Program</a:t>
            </a:r>
          </a:p>
          <a:p>
            <a:pPr algn="ctr"/>
            <a:r>
              <a:rPr lang="en-US" sz="2400" dirty="0" smtClean="0">
                <a:latin typeface="Calibri"/>
                <a:cs typeface="Calibri"/>
              </a:rPr>
              <a:t>Analysis</a:t>
            </a:r>
            <a:endParaRPr lang="en-US" sz="2400" dirty="0">
              <a:latin typeface="Calibri"/>
              <a:cs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368" y="1993392"/>
            <a:ext cx="1819656" cy="181965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41060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255"/>
    </mc:Choice>
    <mc:Fallback xmlns="">
      <p:transition xmlns:p14="http://schemas.microsoft.com/office/powerpoint/2010/main" spd="slow" advTm="76255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2262E-6 -3.52615E-6 L -0.65347 0.00602 " pathEditMode="relative" rAng="0" ptsTypes="AA">
                                      <p:cBhvr>
                                        <p:cTn id="57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673" y="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4" grpId="0"/>
      <p:bldP spid="14" grpId="1"/>
      <p:bldP spid="15" grpId="0"/>
      <p:bldP spid="15" grpId="1"/>
      <p:bldP spid="16" grpId="0"/>
      <p:bldP spid="16" grpId="1"/>
      <p:bldP spid="18" grpId="0" animBg="1"/>
      <p:bldP spid="18" grpId="1" animBg="1"/>
      <p:bldP spid="19" grpId="0"/>
      <p:bldP spid="19" grpId="1"/>
      <p:bldP spid="20" grpId="0" animBg="1"/>
      <p:bldP spid="20" grpId="1" animBg="1"/>
      <p:bldP spid="17" grpId="0"/>
      <p:bldP spid="17" grpId="1"/>
      <p:bldP spid="21" grpId="4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>
          <a:xfrm>
            <a:off x="307891" y="1697675"/>
            <a:ext cx="3957011" cy="42035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chemeClr val="accent2"/>
                </a:solidFill>
                <a:latin typeface="Courier New"/>
                <a:cs typeface="Courier New"/>
              </a:rPr>
              <a:t>1</a:t>
            </a:r>
            <a:r>
              <a:rPr lang="en-US" sz="1800" dirty="0" smtClean="0">
                <a:solidFill>
                  <a:schemeClr val="accent2"/>
                </a:solidFill>
              </a:rPr>
              <a:t> </a:t>
            </a:r>
            <a:r>
              <a:rPr lang="en-US" sz="1800" dirty="0" smtClean="0"/>
              <a:t>public </a:t>
            </a:r>
            <a:r>
              <a:rPr lang="en-US" sz="1800" dirty="0"/>
              <a:t>class </a:t>
            </a:r>
            <a:r>
              <a:rPr lang="en-US" sz="1800" dirty="0" err="1"/>
              <a:t>RequestHandler</a:t>
            </a:r>
            <a:r>
              <a:rPr lang="en-US" sz="1800" dirty="0"/>
              <a:t> { 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rgbClr val="9FB8CD"/>
                </a:solidFill>
                <a:latin typeface="Courier New"/>
                <a:cs typeface="Courier New"/>
              </a:rPr>
              <a:t>2</a:t>
            </a:r>
            <a:r>
              <a:rPr lang="en-US" sz="1800" dirty="0" smtClean="0"/>
              <a:t>     </a:t>
            </a:r>
            <a:r>
              <a:rPr lang="en-US" sz="1800" dirty="0" err="1" smtClean="0"/>
              <a:t>FtpRequestImpl</a:t>
            </a:r>
            <a:r>
              <a:rPr lang="en-US" sz="1800" dirty="0" smtClean="0"/>
              <a:t> request;</a:t>
            </a:r>
            <a:br>
              <a:rPr lang="en-US" sz="1800" dirty="0" smtClean="0"/>
            </a:br>
            <a:r>
              <a:rPr lang="en-US" sz="1800" dirty="0" smtClean="0">
                <a:solidFill>
                  <a:srgbClr val="9FB8CD"/>
                </a:solidFill>
                <a:latin typeface="Courier New"/>
                <a:cs typeface="Courier New"/>
              </a:rPr>
              <a:t>3</a:t>
            </a:r>
            <a:r>
              <a:rPr lang="en-US" sz="1800" dirty="0" smtClean="0"/>
              <a:t>     </a:t>
            </a:r>
            <a:r>
              <a:rPr lang="en-US" sz="1800" dirty="0" err="1" smtClean="0"/>
              <a:t>FtpWriter</a:t>
            </a:r>
            <a:r>
              <a:rPr lang="en-US" sz="1800" dirty="0" smtClean="0"/>
              <a:t> writer;</a:t>
            </a:r>
            <a:br>
              <a:rPr lang="en-US" sz="1800" dirty="0" smtClean="0"/>
            </a:br>
            <a:r>
              <a:rPr lang="en-US" sz="1800" dirty="0" smtClean="0">
                <a:solidFill>
                  <a:srgbClr val="9FB8CD"/>
                </a:solidFill>
                <a:latin typeface="Courier New"/>
                <a:cs typeface="Courier New"/>
              </a:rPr>
              <a:t>4</a:t>
            </a:r>
            <a:r>
              <a:rPr lang="en-US" sz="1800" dirty="0" smtClean="0"/>
              <a:t>     </a:t>
            </a:r>
            <a:r>
              <a:rPr lang="en-US" sz="1800" dirty="0" err="1" smtClean="0"/>
              <a:t>BufferedReader</a:t>
            </a:r>
            <a:r>
              <a:rPr lang="en-US" sz="1800" dirty="0" smtClean="0"/>
              <a:t> reader</a:t>
            </a:r>
            <a:r>
              <a:rPr lang="en-US" sz="1800" dirty="0"/>
              <a:t>;</a:t>
            </a:r>
            <a:br>
              <a:rPr lang="en-US" sz="1800" dirty="0"/>
            </a:br>
            <a:r>
              <a:rPr lang="en-US" sz="1800" dirty="0" smtClean="0">
                <a:solidFill>
                  <a:srgbClr val="9FB8CD"/>
                </a:solidFill>
                <a:latin typeface="Courier New"/>
                <a:cs typeface="Courier New"/>
              </a:rPr>
              <a:t>5</a:t>
            </a:r>
            <a:r>
              <a:rPr lang="en-US" sz="1800" dirty="0" smtClean="0"/>
              <a:t>     </a:t>
            </a:r>
            <a:r>
              <a:rPr lang="en-US" sz="1800" dirty="0"/>
              <a:t>Socket </a:t>
            </a:r>
            <a:r>
              <a:rPr lang="en-US" sz="1800" dirty="0" err="1" smtClean="0"/>
              <a:t>controlSocket</a:t>
            </a:r>
            <a:r>
              <a:rPr lang="en-US" sz="1800" dirty="0"/>
              <a:t>;</a:t>
            </a:r>
            <a:br>
              <a:rPr lang="en-US" sz="1800" dirty="0"/>
            </a:br>
            <a:r>
              <a:rPr lang="en-US" sz="1800" dirty="0" smtClean="0">
                <a:solidFill>
                  <a:srgbClr val="9FB8CD"/>
                </a:solidFill>
                <a:latin typeface="Courier New"/>
                <a:cs typeface="Courier New"/>
              </a:rPr>
              <a:t>6</a:t>
            </a:r>
            <a:r>
              <a:rPr lang="en-US" sz="1800" dirty="0" smtClean="0"/>
              <a:t>     </a:t>
            </a:r>
            <a:r>
              <a:rPr lang="en-US" sz="1800" dirty="0" err="1" smtClean="0"/>
              <a:t>boolean</a:t>
            </a:r>
            <a:r>
              <a:rPr lang="en-US" sz="1800" dirty="0"/>
              <a:t> </a:t>
            </a:r>
            <a:r>
              <a:rPr lang="en-US" sz="1800" dirty="0" err="1" smtClean="0"/>
              <a:t>isConnectionClosed</a:t>
            </a:r>
            <a:r>
              <a:rPr lang="en-US" sz="1800" dirty="0" smtClean="0"/>
              <a:t>;</a:t>
            </a:r>
            <a:br>
              <a:rPr lang="en-US" sz="1800" dirty="0" smtClean="0"/>
            </a:br>
            <a:r>
              <a:rPr lang="en-US" sz="1800" dirty="0" smtClean="0">
                <a:solidFill>
                  <a:srgbClr val="9FB8CD"/>
                </a:solidFill>
                <a:latin typeface="Courier New"/>
                <a:cs typeface="Courier New"/>
              </a:rPr>
              <a:t>7</a:t>
            </a:r>
            <a:r>
              <a:rPr lang="en-US" sz="1800" dirty="0" smtClean="0"/>
              <a:t>     …</a:t>
            </a:r>
            <a:br>
              <a:rPr lang="en-US" sz="1800" dirty="0" smtClean="0"/>
            </a:b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9FB8CD"/>
                </a:solidFill>
                <a:latin typeface="Courier New"/>
                <a:cs typeface="Courier New"/>
              </a:rPr>
              <a:t>8</a:t>
            </a:r>
            <a:r>
              <a:rPr lang="en-US" sz="1800" dirty="0" smtClean="0">
                <a:solidFill>
                  <a:prstClr val="black"/>
                </a:solidFill>
              </a:rPr>
              <a:t>  public </a:t>
            </a:r>
            <a:r>
              <a:rPr lang="en-US" sz="1800" dirty="0">
                <a:solidFill>
                  <a:prstClr val="black"/>
                </a:solidFill>
              </a:rPr>
              <a:t>void </a:t>
            </a:r>
            <a:r>
              <a:rPr lang="en-US" sz="1800" dirty="0" err="1" smtClean="0">
                <a:solidFill>
                  <a:prstClr val="black"/>
                </a:solidFill>
              </a:rPr>
              <a:t>getRequest</a:t>
            </a:r>
            <a:r>
              <a:rPr lang="en-US" sz="1800" dirty="0" smtClean="0">
                <a:solidFill>
                  <a:prstClr val="black"/>
                </a:solidFill>
              </a:rPr>
              <a:t>( ) {</a:t>
            </a:r>
            <a:br>
              <a:rPr lang="en-US" sz="1800" dirty="0" smtClean="0">
                <a:solidFill>
                  <a:prstClr val="black"/>
                </a:solidFill>
              </a:rPr>
            </a:br>
            <a:endParaRPr lang="en-US" sz="1800" dirty="0" smtClean="0">
              <a:solidFill>
                <a:prstClr val="black"/>
              </a:solidFill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rgbClr val="9FB8CD"/>
                </a:solidFill>
                <a:latin typeface="Courier New"/>
                <a:cs typeface="Courier New"/>
              </a:rPr>
              <a:t>10</a:t>
            </a:r>
            <a:r>
              <a:rPr lang="en-US" sz="1800" dirty="0" smtClean="0">
                <a:solidFill>
                  <a:prstClr val="black"/>
                </a:solidFill>
              </a:rPr>
              <a:t> } </a:t>
            </a:r>
            <a:r>
              <a:rPr lang="en-US" sz="1800" dirty="0">
                <a:solidFill>
                  <a:prstClr val="black"/>
                </a:solidFill>
              </a:rPr>
              <a:t/>
            </a:r>
            <a:br>
              <a:rPr lang="en-US" sz="1800" dirty="0">
                <a:solidFill>
                  <a:prstClr val="black"/>
                </a:solidFill>
              </a:rPr>
            </a:br>
            <a:endParaRPr lang="en-US" sz="18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Example: </a:t>
            </a:r>
            <a:r>
              <a:rPr lang="en-US" dirty="0"/>
              <a:t>Static </a:t>
            </a:r>
            <a:r>
              <a:rPr lang="en-US" dirty="0" err="1"/>
              <a:t>D</a:t>
            </a:r>
            <a:r>
              <a:rPr lang="en-US" dirty="0" err="1" smtClean="0"/>
              <a:t>atarace</a:t>
            </a:r>
            <a:r>
              <a:rPr lang="en-US" dirty="0" smtClean="0"/>
              <a:t> </a:t>
            </a:r>
            <a:r>
              <a:rPr lang="en-US" dirty="0"/>
              <a:t>D</a:t>
            </a:r>
            <a:r>
              <a:rPr lang="en-US" dirty="0" smtClean="0"/>
              <a:t>etection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307410" y="1622388"/>
            <a:ext cx="4553033" cy="44781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buClr>
                <a:srgbClr val="727CA3"/>
              </a:buClr>
              <a:buSzPct val="76000"/>
            </a:pPr>
            <a:r>
              <a:rPr lang="en-US" dirty="0" smtClean="0">
                <a:solidFill>
                  <a:srgbClr val="9FB8CD"/>
                </a:solidFill>
                <a:latin typeface="Courier New"/>
                <a:cs typeface="Courier New"/>
              </a:rPr>
              <a:t>11</a:t>
            </a:r>
            <a:r>
              <a:rPr lang="en-US" dirty="0" smtClean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public 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void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close( ) 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{ </a:t>
            </a:r>
            <a:b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</a:br>
            <a:r>
              <a:rPr lang="en-US" dirty="0" smtClean="0">
                <a:solidFill>
                  <a:srgbClr val="9FB8CD"/>
                </a:solidFill>
                <a:latin typeface="Courier New"/>
                <a:cs typeface="Courier New"/>
              </a:rPr>
              <a:t>12</a:t>
            </a:r>
            <a:r>
              <a:rPr lang="en-US" dirty="0" smtClean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     synchronized (this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) {</a:t>
            </a:r>
            <a:b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</a:br>
            <a:r>
              <a:rPr lang="en-US" dirty="0" smtClean="0">
                <a:solidFill>
                  <a:srgbClr val="9FB8CD"/>
                </a:solidFill>
                <a:latin typeface="Courier New"/>
                <a:cs typeface="Courier New"/>
              </a:rPr>
              <a:t>13</a:t>
            </a:r>
            <a:r>
              <a:rPr lang="en-US" dirty="0" smtClean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           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if (</a:t>
            </a:r>
            <a:r>
              <a:rPr lang="en-US" dirty="0" err="1">
                <a:solidFill>
                  <a:prstClr val="black"/>
                </a:solidFill>
                <a:latin typeface="Garamond" panose="02020404030301010803" pitchFamily="18" charset="0"/>
              </a:rPr>
              <a:t>isConnectionClosed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) </a:t>
            </a:r>
            <a:endParaRPr lang="en-US" dirty="0" smtClean="0">
              <a:solidFill>
                <a:prstClr val="black"/>
              </a:solidFill>
              <a:latin typeface="Garamond" panose="02020404030301010803" pitchFamily="18" charset="0"/>
            </a:endParaRPr>
          </a:p>
          <a:p>
            <a:pPr>
              <a:spcBef>
                <a:spcPts val="600"/>
              </a:spcBef>
              <a:buClr>
                <a:srgbClr val="727CA3"/>
              </a:buClr>
              <a:buSzPct val="76000"/>
            </a:pPr>
            <a:r>
              <a:rPr lang="en-US" dirty="0" smtClean="0">
                <a:solidFill>
                  <a:srgbClr val="9FB8CD"/>
                </a:solidFill>
                <a:latin typeface="Courier New"/>
                <a:cs typeface="Courier New"/>
              </a:rPr>
              <a:t>14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                    return;</a:t>
            </a:r>
            <a:b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</a:br>
            <a:r>
              <a:rPr lang="en-US" dirty="0" smtClean="0">
                <a:solidFill>
                  <a:srgbClr val="9FB8CD"/>
                </a:solidFill>
                <a:latin typeface="Courier New"/>
                <a:cs typeface="Courier New"/>
              </a:rPr>
              <a:t>15</a:t>
            </a:r>
            <a:r>
              <a:rPr lang="en-US" dirty="0" smtClean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           </a:t>
            </a:r>
            <a:r>
              <a:rPr lang="en-US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isConnectionClosed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 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= true;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/>
            </a:r>
            <a:b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</a:br>
            <a:r>
              <a:rPr lang="en-US" dirty="0" smtClean="0">
                <a:solidFill>
                  <a:srgbClr val="9FB8CD"/>
                </a:solidFill>
                <a:latin typeface="Courier New"/>
                <a:cs typeface="Courier New"/>
              </a:rPr>
              <a:t>16</a:t>
            </a:r>
            <a:r>
              <a:rPr lang="en-US" dirty="0" smtClean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     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}</a:t>
            </a:r>
            <a:b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</a:b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/>
            </a:r>
            <a:b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</a:br>
            <a:endParaRPr lang="en-US" dirty="0" smtClean="0">
              <a:solidFill>
                <a:prstClr val="black"/>
              </a:solidFill>
              <a:latin typeface="Garamond" panose="02020404030301010803" pitchFamily="18" charset="0"/>
            </a:endParaRPr>
          </a:p>
          <a:p>
            <a:pPr>
              <a:spcBef>
                <a:spcPts val="600"/>
              </a:spcBef>
              <a:buClr>
                <a:srgbClr val="727CA3"/>
              </a:buClr>
              <a:buSzPct val="76000"/>
            </a:pP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/>
            </a:r>
            <a:b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</a:br>
            <a:endParaRPr lang="en-US" dirty="0" smtClean="0">
              <a:solidFill>
                <a:prstClr val="black"/>
              </a:solidFill>
              <a:latin typeface="Garamond" panose="02020404030301010803" pitchFamily="18" charset="0"/>
            </a:endParaRPr>
          </a:p>
          <a:p>
            <a:pPr>
              <a:spcBef>
                <a:spcPts val="600"/>
              </a:spcBef>
              <a:buClr>
                <a:srgbClr val="727CA3"/>
              </a:buClr>
              <a:buSzPct val="76000"/>
            </a:pPr>
            <a:r>
              <a:rPr lang="en-US" dirty="0" smtClean="0">
                <a:solidFill>
                  <a:srgbClr val="9FB8CD"/>
                </a:solidFill>
                <a:latin typeface="Courier New"/>
                <a:cs typeface="Courier New"/>
              </a:rPr>
              <a:t>21</a:t>
            </a:r>
            <a:r>
              <a:rPr lang="en-US" dirty="0" smtClean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     </a:t>
            </a:r>
            <a:r>
              <a:rPr lang="en-US" dirty="0" err="1">
                <a:solidFill>
                  <a:prstClr val="black"/>
                </a:solidFill>
                <a:latin typeface="Garamond" panose="02020404030301010803" pitchFamily="18" charset="0"/>
              </a:rPr>
              <a:t>reader.close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();</a:t>
            </a:r>
            <a:b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</a:br>
            <a:r>
              <a:rPr lang="en-US" dirty="0" smtClean="0">
                <a:solidFill>
                  <a:srgbClr val="9FB8CD"/>
                </a:solidFill>
                <a:latin typeface="Courier New"/>
                <a:cs typeface="Courier New"/>
              </a:rPr>
              <a:t>22</a:t>
            </a:r>
            <a:r>
              <a:rPr lang="en-US" dirty="0" smtClean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     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reader = null;</a:t>
            </a:r>
            <a:b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</a:br>
            <a:r>
              <a:rPr lang="en-US" dirty="0" smtClean="0">
                <a:solidFill>
                  <a:srgbClr val="9FB8CD"/>
                </a:solidFill>
                <a:latin typeface="Courier New"/>
                <a:cs typeface="Courier New"/>
              </a:rPr>
              <a:t>23</a:t>
            </a:r>
            <a:r>
              <a:rPr lang="en-US" dirty="0" smtClean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     </a:t>
            </a:r>
            <a:r>
              <a:rPr lang="en-US" dirty="0" err="1">
                <a:solidFill>
                  <a:prstClr val="black"/>
                </a:solidFill>
                <a:latin typeface="Garamond" panose="02020404030301010803" pitchFamily="18" charset="0"/>
              </a:rPr>
              <a:t>controlSocket.close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();</a:t>
            </a:r>
            <a:b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</a:br>
            <a:r>
              <a:rPr lang="en-US" dirty="0" smtClean="0">
                <a:solidFill>
                  <a:srgbClr val="9FB8CD"/>
                </a:solidFill>
                <a:latin typeface="Courier New"/>
                <a:cs typeface="Courier New"/>
              </a:rPr>
              <a:t>24</a:t>
            </a:r>
            <a:r>
              <a:rPr lang="en-US" dirty="0" smtClean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     </a:t>
            </a:r>
            <a:r>
              <a:rPr lang="en-US" dirty="0" err="1">
                <a:solidFill>
                  <a:prstClr val="black"/>
                </a:solidFill>
                <a:latin typeface="Garamond" panose="02020404030301010803" pitchFamily="18" charset="0"/>
              </a:rPr>
              <a:t>controlSocket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 = null;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/>
            </a:r>
            <a:b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</a:br>
            <a:r>
              <a:rPr lang="en-US" dirty="0" smtClean="0">
                <a:solidFill>
                  <a:srgbClr val="9FB8CD"/>
                </a:solidFill>
                <a:latin typeface="Courier New"/>
                <a:cs typeface="Courier New"/>
              </a:rPr>
              <a:t>25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}</a:t>
            </a:r>
            <a:endParaRPr lang="en-US" dirty="0"/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458894" y="1162560"/>
            <a:ext cx="8229600" cy="478307"/>
          </a:xfrm>
          <a:prstGeom prst="rect">
            <a:avLst/>
          </a:prstGeom>
        </p:spPr>
        <p:txBody>
          <a:bodyPr vert="horz">
            <a:normAutofit lnSpcReduction="10000"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rgbClr val="595959"/>
                </a:solidFill>
                <a:latin typeface="Chalkboard"/>
                <a:cs typeface="Chalkboard"/>
              </a:rPr>
              <a:t>Code snippet from </a:t>
            </a:r>
            <a:r>
              <a:rPr lang="en-US" dirty="0" smtClean="0">
                <a:solidFill>
                  <a:srgbClr val="0000FF"/>
                </a:solidFill>
                <a:latin typeface="Chalkboard"/>
                <a:cs typeface="Chalkboard"/>
              </a:rPr>
              <a:t>Apache FTP Server</a:t>
            </a:r>
            <a:endParaRPr lang="en-US" dirty="0">
              <a:solidFill>
                <a:srgbClr val="0000FF"/>
              </a:solidFill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12442" y="4496475"/>
            <a:ext cx="2951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FB8CD"/>
                </a:solidFill>
                <a:latin typeface="Courier New"/>
                <a:cs typeface="Courier New"/>
              </a:rPr>
              <a:t>9</a:t>
            </a:r>
            <a:r>
              <a:rPr lang="en-US" dirty="0">
                <a:solidFill>
                  <a:prstClr val="black"/>
                </a:solidFill>
              </a:rPr>
              <a:t>         return request;     // </a:t>
            </a:r>
            <a:r>
              <a:rPr lang="en-US" b="1" dirty="0" smtClean="0">
                <a:solidFill>
                  <a:srgbClr val="000000"/>
                </a:solidFill>
              </a:rPr>
              <a:t>x0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313731" y="3355246"/>
            <a:ext cx="3086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FB8CD"/>
                </a:solidFill>
                <a:latin typeface="Courier New"/>
                <a:cs typeface="Courier New"/>
              </a:rPr>
              <a:t>17</a:t>
            </a:r>
            <a:r>
              <a:rPr lang="en-US" dirty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       </a:t>
            </a:r>
            <a:r>
              <a:rPr lang="en-US" dirty="0" err="1">
                <a:solidFill>
                  <a:prstClr val="black"/>
                </a:solidFill>
                <a:latin typeface="Garamond" panose="02020404030301010803" pitchFamily="18" charset="0"/>
              </a:rPr>
              <a:t>request.clear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();     // </a:t>
            </a:r>
            <a:r>
              <a:rPr lang="en-US" b="1" dirty="0">
                <a:solidFill>
                  <a:srgbClr val="000000"/>
                </a:solidFill>
                <a:latin typeface="Garamond" panose="02020404030301010803" pitchFamily="18" charset="0"/>
              </a:rPr>
              <a:t>x1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313732" y="3677798"/>
            <a:ext cx="3105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FB8CD"/>
                </a:solidFill>
                <a:latin typeface="Courier New"/>
                <a:cs typeface="Courier New"/>
              </a:rPr>
              <a:t>18</a:t>
            </a:r>
            <a:r>
              <a:rPr lang="en-US" dirty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       request = null;     // </a:t>
            </a:r>
            <a:r>
              <a:rPr lang="en-US" b="1" dirty="0" smtClean="0">
                <a:solidFill>
                  <a:srgbClr val="000000"/>
                </a:solidFill>
                <a:latin typeface="Garamond" panose="02020404030301010803" pitchFamily="18" charset="0"/>
              </a:rPr>
              <a:t>x2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303652" y="3970110"/>
            <a:ext cx="3094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FB8CD"/>
                </a:solidFill>
                <a:latin typeface="Courier New"/>
                <a:cs typeface="Courier New"/>
              </a:rPr>
              <a:t>19</a:t>
            </a:r>
            <a:r>
              <a:rPr lang="en-US" dirty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       </a:t>
            </a:r>
            <a:r>
              <a:rPr lang="en-US" dirty="0" err="1">
                <a:solidFill>
                  <a:prstClr val="black"/>
                </a:solidFill>
                <a:latin typeface="Garamond" panose="02020404030301010803" pitchFamily="18" charset="0"/>
              </a:rPr>
              <a:t>writer.close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();       // </a:t>
            </a:r>
            <a:r>
              <a:rPr lang="en-US" b="1" dirty="0" smtClean="0">
                <a:solidFill>
                  <a:srgbClr val="000000"/>
                </a:solidFill>
                <a:latin typeface="Garamond" panose="02020404030301010803" pitchFamily="18" charset="0"/>
              </a:rPr>
              <a:t>y1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313730" y="4307981"/>
            <a:ext cx="3090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FB8CD"/>
                </a:solidFill>
                <a:latin typeface="Courier New"/>
                <a:cs typeface="Courier New"/>
              </a:rPr>
              <a:t>20</a:t>
            </a:r>
            <a:r>
              <a:rPr lang="en-US" dirty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       writer = null;       // </a:t>
            </a:r>
            <a:r>
              <a:rPr lang="en-US" b="1" dirty="0" smtClean="0">
                <a:solidFill>
                  <a:srgbClr val="000000"/>
                </a:solidFill>
                <a:latin typeface="Garamond" panose="02020404030301010803" pitchFamily="18" charset="0"/>
              </a:rPr>
              <a:t>y2</a:t>
            </a:r>
            <a:endParaRPr lang="en-US" dirty="0"/>
          </a:p>
        </p:txBody>
      </p:sp>
      <p:cxnSp>
        <p:nvCxnSpPr>
          <p:cNvPr id="16" name="Straight Connector 15"/>
          <p:cNvCxnSpPr>
            <a:stCxn id="22" idx="3"/>
            <a:endCxn id="20" idx="1"/>
          </p:cNvCxnSpPr>
          <p:nvPr/>
        </p:nvCxnSpPr>
        <p:spPr>
          <a:xfrm flipV="1">
            <a:off x="3302996" y="3898625"/>
            <a:ext cx="1049674" cy="831730"/>
          </a:xfrm>
          <a:prstGeom prst="line">
            <a:avLst/>
          </a:prstGeom>
          <a:ln w="25400">
            <a:solidFill>
              <a:srgbClr val="FF0000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524173" y="3914945"/>
            <a:ext cx="4371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R1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4352670" y="3748352"/>
            <a:ext cx="3014878" cy="300545"/>
          </a:xfrm>
          <a:prstGeom prst="roundRect">
            <a:avLst/>
          </a:prstGeom>
          <a:noFill/>
          <a:ln w="25400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4349966" y="3441402"/>
            <a:ext cx="3014878" cy="300545"/>
          </a:xfrm>
          <a:prstGeom prst="roundRect">
            <a:avLst/>
          </a:prstGeom>
          <a:noFill/>
          <a:ln w="25400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288118" y="4580082"/>
            <a:ext cx="3014878" cy="300545"/>
          </a:xfrm>
          <a:prstGeom prst="round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Curved Connector 27"/>
          <p:cNvCxnSpPr>
            <a:stCxn id="21" idx="3"/>
            <a:endCxn id="20" idx="3"/>
          </p:cNvCxnSpPr>
          <p:nvPr/>
        </p:nvCxnSpPr>
        <p:spPr>
          <a:xfrm>
            <a:off x="7364844" y="3591675"/>
            <a:ext cx="2704" cy="306950"/>
          </a:xfrm>
          <a:prstGeom prst="curvedConnector3">
            <a:avLst>
              <a:gd name="adj1" fmla="val 8554142"/>
            </a:avLst>
          </a:prstGeom>
          <a:ln w="25400"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539338" y="3493562"/>
            <a:ext cx="453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R2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4349963" y="4360102"/>
            <a:ext cx="3014878" cy="300545"/>
          </a:xfrm>
          <a:prstGeom prst="roundRect">
            <a:avLst/>
          </a:prstGeom>
          <a:noFill/>
          <a:ln w="25400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/>
          <p:cNvSpPr/>
          <p:nvPr/>
        </p:nvSpPr>
        <p:spPr>
          <a:xfrm>
            <a:off x="4347259" y="4053152"/>
            <a:ext cx="3014878" cy="300545"/>
          </a:xfrm>
          <a:prstGeom prst="roundRect">
            <a:avLst/>
          </a:prstGeom>
          <a:noFill/>
          <a:ln w="25400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Curved Connector 36"/>
          <p:cNvCxnSpPr>
            <a:stCxn id="36" idx="3"/>
            <a:endCxn id="35" idx="3"/>
          </p:cNvCxnSpPr>
          <p:nvPr/>
        </p:nvCxnSpPr>
        <p:spPr>
          <a:xfrm>
            <a:off x="7362137" y="4203425"/>
            <a:ext cx="2704" cy="306950"/>
          </a:xfrm>
          <a:prstGeom prst="curvedConnector3">
            <a:avLst>
              <a:gd name="adj1" fmla="val 8554142"/>
            </a:avLst>
          </a:prstGeom>
          <a:ln w="25400"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7536631" y="4130712"/>
            <a:ext cx="453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R3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4359660" y="4954217"/>
            <a:ext cx="3014878" cy="290851"/>
          </a:xfrm>
          <a:prstGeom prst="roundRect">
            <a:avLst/>
          </a:prstGeom>
          <a:noFill/>
          <a:ln w="25400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/>
          <p:cNvSpPr/>
          <p:nvPr/>
        </p:nvSpPr>
        <p:spPr>
          <a:xfrm>
            <a:off x="4356956" y="4670628"/>
            <a:ext cx="3014878" cy="276900"/>
          </a:xfrm>
          <a:prstGeom prst="roundRect">
            <a:avLst/>
          </a:prstGeom>
          <a:noFill/>
          <a:ln w="25400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Curved Connector 40"/>
          <p:cNvCxnSpPr>
            <a:stCxn id="40" idx="3"/>
            <a:endCxn id="39" idx="3"/>
          </p:cNvCxnSpPr>
          <p:nvPr/>
        </p:nvCxnSpPr>
        <p:spPr>
          <a:xfrm>
            <a:off x="7371834" y="4809078"/>
            <a:ext cx="2704" cy="290565"/>
          </a:xfrm>
          <a:prstGeom prst="curvedConnector3">
            <a:avLst>
              <a:gd name="adj1" fmla="val 8554142"/>
            </a:avLst>
          </a:prstGeom>
          <a:ln w="25400"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7546328" y="4722787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R4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4359658" y="5513808"/>
            <a:ext cx="3014878" cy="264484"/>
          </a:xfrm>
          <a:prstGeom prst="roundRect">
            <a:avLst/>
          </a:prstGeom>
          <a:noFill/>
          <a:ln w="25400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ounded Rectangle 46"/>
          <p:cNvSpPr/>
          <p:nvPr/>
        </p:nvSpPr>
        <p:spPr>
          <a:xfrm>
            <a:off x="4356954" y="5252327"/>
            <a:ext cx="3014878" cy="257509"/>
          </a:xfrm>
          <a:prstGeom prst="roundRect">
            <a:avLst/>
          </a:prstGeom>
          <a:noFill/>
          <a:ln w="25400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Curved Connector 47"/>
          <p:cNvCxnSpPr>
            <a:stCxn id="47" idx="3"/>
            <a:endCxn id="46" idx="3"/>
          </p:cNvCxnSpPr>
          <p:nvPr/>
        </p:nvCxnSpPr>
        <p:spPr>
          <a:xfrm>
            <a:off x="7371832" y="5381082"/>
            <a:ext cx="2704" cy="264968"/>
          </a:xfrm>
          <a:prstGeom prst="curvedConnector3">
            <a:avLst>
              <a:gd name="adj1" fmla="val 8554142"/>
            </a:avLst>
          </a:prstGeom>
          <a:ln w="25400"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7546326" y="5329887"/>
            <a:ext cx="453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R5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3" name="Rounded Rectangle 42"/>
          <p:cNvSpPr/>
          <p:nvPr/>
        </p:nvSpPr>
        <p:spPr>
          <a:xfrm>
            <a:off x="4342245" y="3748768"/>
            <a:ext cx="3014878" cy="300545"/>
          </a:xfrm>
          <a:prstGeom prst="round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6932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842"/>
    </mc:Choice>
    <mc:Fallback xmlns="">
      <p:transition xmlns:p14="http://schemas.microsoft.com/office/powerpoint/2010/main" spd="slow" advTm="1384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20" grpId="1" animBg="1"/>
      <p:bldP spid="21" grpId="0" animBg="1"/>
      <p:bldP spid="22" grpId="0" animBg="1"/>
      <p:bldP spid="22" grpId="1" animBg="1"/>
      <p:bldP spid="34" grpId="0"/>
      <p:bldP spid="35" grpId="0" animBg="1"/>
      <p:bldP spid="36" grpId="0" animBg="1"/>
      <p:bldP spid="38" grpId="0"/>
      <p:bldP spid="39" grpId="0" animBg="1"/>
      <p:bldP spid="40" grpId="0" animBg="1"/>
      <p:bldP spid="42" grpId="0"/>
      <p:bldP spid="46" grpId="0" animBg="1"/>
      <p:bldP spid="47" grpId="0" animBg="1"/>
      <p:bldP spid="49" grpId="0"/>
      <p:bldP spid="43" grpId="4" animBg="1"/>
      <p:bldP spid="43" grpId="5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>
          <a:xfrm>
            <a:off x="320839" y="4809022"/>
            <a:ext cx="4325111" cy="153063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_tradnl" sz="2200" b="1" dirty="0" smtClean="0">
                <a:solidFill>
                  <a:srgbClr val="660066"/>
                </a:solidFill>
                <a:latin typeface="Calibri"/>
                <a:cs typeface="Calibri"/>
              </a:rPr>
              <a:t>Output </a:t>
            </a:r>
            <a:r>
              <a:rPr lang="es-ES_tradnl" sz="2200" b="1" dirty="0" err="1" smtClean="0">
                <a:solidFill>
                  <a:srgbClr val="660066"/>
                </a:solidFill>
                <a:latin typeface="Calibri"/>
                <a:cs typeface="Calibri"/>
              </a:rPr>
              <a:t>facts</a:t>
            </a:r>
            <a:r>
              <a:rPr lang="es-ES_tradnl" sz="2200" b="1" dirty="0" smtClean="0">
                <a:solidFill>
                  <a:srgbClr val="660066"/>
                </a:solidFill>
                <a:latin typeface="Calibri"/>
                <a:cs typeface="Calibri"/>
              </a:rPr>
              <a:t> (</a:t>
            </a:r>
            <a:r>
              <a:rPr lang="es-ES_tradnl" sz="2200" b="1" dirty="0" err="1" smtClean="0">
                <a:solidFill>
                  <a:srgbClr val="660066"/>
                </a:solidFill>
                <a:latin typeface="Calibri"/>
                <a:cs typeface="Calibri"/>
              </a:rPr>
              <a:t>before</a:t>
            </a:r>
            <a:r>
              <a:rPr lang="es-ES_tradnl" sz="2200" b="1" dirty="0" smtClean="0">
                <a:solidFill>
                  <a:srgbClr val="660066"/>
                </a:solidFill>
                <a:latin typeface="Calibri"/>
                <a:cs typeface="Calibri"/>
              </a:rPr>
              <a:t> feedback):</a:t>
            </a:r>
            <a:br>
              <a:rPr lang="es-ES_tradnl" sz="2200" b="1" dirty="0" smtClean="0">
                <a:solidFill>
                  <a:srgbClr val="660066"/>
                </a:solidFill>
                <a:latin typeface="Calibri"/>
                <a:cs typeface="Calibri"/>
              </a:rPr>
            </a:br>
            <a:r>
              <a:rPr lang="es-ES_tradnl" sz="2200" b="1" dirty="0" smtClean="0"/>
              <a:t>    </a:t>
            </a:r>
            <a:r>
              <a:rPr lang="es-ES_tradnl" sz="2200" dirty="0" err="1" smtClean="0"/>
              <a:t>parallel</a:t>
            </a:r>
            <a:r>
              <a:rPr lang="es-ES_tradnl" sz="2200" dirty="0" smtClean="0"/>
              <a:t>(x2, x0),    </a:t>
            </a:r>
            <a:r>
              <a:rPr lang="es-ES_tradnl" sz="2200" dirty="0" err="1" smtClean="0"/>
              <a:t>race</a:t>
            </a:r>
            <a:r>
              <a:rPr lang="es-ES_tradnl" sz="2200" dirty="0" smtClean="0"/>
              <a:t>(x2, x0), </a:t>
            </a:r>
            <a:br>
              <a:rPr lang="es-ES_tradnl" sz="2200" dirty="0" smtClean="0"/>
            </a:br>
            <a:r>
              <a:rPr lang="es-ES_tradnl" sz="2200" dirty="0" smtClean="0"/>
              <a:t>    </a:t>
            </a:r>
            <a:r>
              <a:rPr lang="es-ES_tradnl" sz="2200" dirty="0" err="1" smtClean="0"/>
              <a:t>parallel</a:t>
            </a:r>
            <a:r>
              <a:rPr lang="es-ES_tradnl" sz="2200" dirty="0" smtClean="0"/>
              <a:t>(x2, x1),    </a:t>
            </a:r>
            <a:r>
              <a:rPr lang="es-ES_tradnl" sz="2200" dirty="0" err="1" smtClean="0"/>
              <a:t>race</a:t>
            </a:r>
            <a:r>
              <a:rPr lang="es-ES_tradnl" sz="2200" dirty="0" smtClean="0"/>
              <a:t>(x2, x1),</a:t>
            </a:r>
            <a:br>
              <a:rPr lang="es-ES_tradnl" sz="2200" dirty="0" smtClean="0"/>
            </a:br>
            <a:r>
              <a:rPr lang="es-ES_tradnl" sz="2200" dirty="0" smtClean="0"/>
              <a:t>    </a:t>
            </a:r>
            <a:r>
              <a:rPr lang="es-ES_tradnl" sz="2200" dirty="0" err="1" smtClean="0"/>
              <a:t>parallel</a:t>
            </a:r>
            <a:r>
              <a:rPr lang="es-ES_tradnl" sz="2200" dirty="0" smtClean="0"/>
              <a:t>(</a:t>
            </a:r>
            <a:r>
              <a:rPr lang="es-ES_tradnl" sz="2400" dirty="0" smtClean="0"/>
              <a:t>y</a:t>
            </a:r>
            <a:r>
              <a:rPr lang="es-ES_tradnl" sz="2200" dirty="0" smtClean="0"/>
              <a:t>2, </a:t>
            </a:r>
            <a:r>
              <a:rPr lang="es-ES_tradnl" sz="2400" dirty="0" smtClean="0"/>
              <a:t>y</a:t>
            </a:r>
            <a:r>
              <a:rPr lang="es-ES_tradnl" sz="2200" dirty="0" smtClean="0"/>
              <a:t>1),    </a:t>
            </a:r>
            <a:r>
              <a:rPr lang="es-ES_tradnl" sz="2200" dirty="0" err="1" smtClean="0"/>
              <a:t>race</a:t>
            </a:r>
            <a:r>
              <a:rPr lang="es-ES_tradnl" sz="2200" dirty="0" smtClean="0"/>
              <a:t>(</a:t>
            </a:r>
            <a:r>
              <a:rPr lang="es-ES_tradnl" sz="2400" dirty="0" smtClean="0"/>
              <a:t>y</a:t>
            </a:r>
            <a:r>
              <a:rPr lang="es-ES_tradnl" sz="2200" dirty="0" smtClean="0"/>
              <a:t>2, </a:t>
            </a:r>
            <a:r>
              <a:rPr lang="es-ES_tradnl" sz="2400" dirty="0" smtClean="0"/>
              <a:t>y</a:t>
            </a:r>
            <a:r>
              <a:rPr lang="es-ES_tradnl" sz="2200" dirty="0" smtClean="0"/>
              <a:t>1)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/>
              <a:t>D</a:t>
            </a:r>
            <a:r>
              <a:rPr lang="en-US" dirty="0" smtClean="0"/>
              <a:t>oes Online </a:t>
            </a:r>
            <a:r>
              <a:rPr lang="en-US" dirty="0"/>
              <a:t>P</a:t>
            </a:r>
            <a:r>
              <a:rPr lang="en-US" dirty="0" smtClean="0"/>
              <a:t>hase </a:t>
            </a:r>
            <a:r>
              <a:rPr lang="en-US" dirty="0"/>
              <a:t>W</a:t>
            </a:r>
            <a:r>
              <a:rPr lang="en-US" dirty="0" smtClean="0"/>
              <a:t>ork?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76337" y="4470894"/>
            <a:ext cx="2929993" cy="37174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prstClr val="white"/>
              </a:solidFill>
              <a:latin typeface="Garamond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611187" y="4810953"/>
            <a:ext cx="378456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2200" b="1" dirty="0" smtClean="0">
                <a:solidFill>
                  <a:srgbClr val="660066"/>
                </a:solidFill>
                <a:latin typeface="Calibri"/>
                <a:cs typeface="Calibri"/>
              </a:rPr>
              <a:t> Output </a:t>
            </a:r>
            <a:r>
              <a:rPr lang="es-ES_tradnl" sz="2200" b="1" dirty="0" err="1" smtClean="0">
                <a:solidFill>
                  <a:srgbClr val="660066"/>
                </a:solidFill>
                <a:latin typeface="Calibri"/>
                <a:cs typeface="Calibri"/>
              </a:rPr>
              <a:t>facts</a:t>
            </a:r>
            <a:r>
              <a:rPr lang="es-ES_tradnl" sz="2200" b="1" dirty="0" smtClean="0">
                <a:solidFill>
                  <a:srgbClr val="660066"/>
                </a:solidFill>
                <a:latin typeface="Calibri"/>
                <a:cs typeface="Calibri"/>
              </a:rPr>
              <a:t> (</a:t>
            </a:r>
            <a:r>
              <a:rPr lang="es-ES_tradnl" sz="2200" b="1" dirty="0" err="1" smtClean="0">
                <a:solidFill>
                  <a:srgbClr val="660066"/>
                </a:solidFill>
                <a:latin typeface="Calibri"/>
                <a:cs typeface="Calibri"/>
              </a:rPr>
              <a:t>after</a:t>
            </a:r>
            <a:r>
              <a:rPr lang="es-ES_tradnl" sz="2200" b="1" dirty="0" smtClean="0">
                <a:solidFill>
                  <a:srgbClr val="660066"/>
                </a:solidFill>
                <a:latin typeface="Calibri"/>
                <a:cs typeface="Calibri"/>
              </a:rPr>
              <a:t> feedback):</a:t>
            </a:r>
            <a:endParaRPr lang="en-US" dirty="0">
              <a:solidFill>
                <a:srgbClr val="660066"/>
              </a:solidFill>
              <a:latin typeface="Calibri"/>
              <a:cs typeface="Calibri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919367" y="5118430"/>
            <a:ext cx="339070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2200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parallel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(x2, x0),    </a:t>
            </a:r>
            <a:r>
              <a:rPr lang="es-ES_tradnl" sz="2200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race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(x2, x0)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74316" y="999990"/>
            <a:ext cx="7112000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  <a:buClr>
                <a:srgbClr val="727CA3"/>
              </a:buClr>
              <a:buSzPct val="76000"/>
            </a:pPr>
            <a:r>
              <a:rPr lang="en-US" sz="2200" b="1" dirty="0" smtClean="0">
                <a:solidFill>
                  <a:srgbClr val="660066"/>
                </a:solidFill>
                <a:latin typeface="Calibri"/>
                <a:cs typeface="Calibri"/>
              </a:rPr>
              <a:t>Input facts: </a:t>
            </a:r>
            <a:r>
              <a:rPr lang="en-US" sz="2200" b="1" dirty="0" smtClean="0">
                <a:solidFill>
                  <a:srgbClr val="660066"/>
                </a:solidFill>
                <a:latin typeface="Garamond" panose="02020404030301010803" pitchFamily="18" charset="0"/>
              </a:rPr>
              <a:t/>
            </a:r>
            <a:br>
              <a:rPr lang="en-US" sz="2200" b="1" dirty="0" smtClean="0">
                <a:solidFill>
                  <a:srgbClr val="660066"/>
                </a:solidFill>
                <a:latin typeface="Garamond" panose="02020404030301010803" pitchFamily="18" charset="0"/>
              </a:rPr>
            </a:br>
            <a:r>
              <a:rPr lang="en-US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  next(x2, x1),    mayAlias(x2, x1),    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¬</a:t>
            </a:r>
            <a:r>
              <a:rPr lang="en-US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guarded(x2, x1), </a:t>
            </a:r>
            <a:br>
              <a:rPr lang="en-US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</a:br>
            <a:r>
              <a:rPr lang="en-US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  next(</a:t>
            </a:r>
            <a:r>
              <a:rPr lang="en-US" sz="24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y</a:t>
            </a:r>
            <a:r>
              <a:rPr lang="en-US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1, x2),    mayAlias(</a:t>
            </a:r>
            <a:r>
              <a:rPr lang="en-US" sz="24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y</a:t>
            </a:r>
            <a:r>
              <a:rPr lang="en-US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2, </a:t>
            </a:r>
            <a:r>
              <a:rPr lang="en-US" sz="24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y</a:t>
            </a:r>
            <a:r>
              <a:rPr lang="en-US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1),    </a:t>
            </a:r>
            <a:r>
              <a:rPr lang="es-ES_tradnl" sz="2200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¬guarded(</a:t>
            </a:r>
            <a:r>
              <a:rPr lang="es-ES_tradnl" sz="2400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y</a:t>
            </a:r>
            <a:r>
              <a:rPr lang="es-ES_tradnl" sz="2200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2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, </a:t>
            </a:r>
            <a:r>
              <a:rPr lang="es-ES_tradnl" sz="24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y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1)</a:t>
            </a:r>
            <a:endParaRPr lang="en-US" sz="2200" dirty="0" smtClean="0">
              <a:solidFill>
                <a:prstClr val="black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58216" y="2011324"/>
            <a:ext cx="8933684" cy="2416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  <a:buClr>
                <a:srgbClr val="727CA3"/>
              </a:buClr>
              <a:buSzPct val="76000"/>
            </a:pPr>
            <a:r>
              <a:rPr lang="en-US" sz="2200" b="1" dirty="0" err="1" smtClean="0">
                <a:solidFill>
                  <a:srgbClr val="660066"/>
                </a:solidFill>
                <a:latin typeface="Calibri"/>
                <a:cs typeface="Calibri"/>
              </a:rPr>
              <a:t>MaxSAT</a:t>
            </a:r>
            <a:r>
              <a:rPr lang="en-US" sz="2200" b="1" dirty="0" smtClean="0">
                <a:solidFill>
                  <a:srgbClr val="660066"/>
                </a:solidFill>
                <a:latin typeface="Calibri"/>
                <a:cs typeface="Calibri"/>
              </a:rPr>
              <a:t> formula:</a:t>
            </a:r>
            <a:r>
              <a:rPr lang="en-US" sz="2200" b="1" dirty="0" smtClean="0">
                <a:solidFill>
                  <a:srgbClr val="660066"/>
                </a:solidFill>
                <a:latin typeface="Garamond" panose="02020404030301010803" pitchFamily="18" charset="0"/>
              </a:rPr>
              <a:t/>
            </a:r>
            <a:br>
              <a:rPr lang="en-US" sz="2200" b="1" dirty="0" smtClean="0">
                <a:solidFill>
                  <a:srgbClr val="660066"/>
                </a:solidFill>
                <a:latin typeface="Garamond" panose="02020404030301010803" pitchFamily="18" charset="0"/>
              </a:rPr>
            </a:b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(</a:t>
            </a:r>
            <a:r>
              <a:rPr lang="es-ES_tradnl" sz="2200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parallel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(x1, x1) </a:t>
            </a:r>
            <a:r>
              <a:rPr lang="es-ES_tradnl" dirty="0" smtClean="0">
                <a:solidFill>
                  <a:prstClr val="black"/>
                </a:solidFill>
                <a:latin typeface="Garamond" panose="02020404030301010803" pitchFamily="18" charset="0"/>
              </a:rPr>
              <a:t>∧ </a:t>
            </a:r>
            <a:r>
              <a:rPr lang="es-ES_tradnl" sz="2200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next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(x2, x1) </a:t>
            </a:r>
            <a:r>
              <a:rPr lang="es-ES_tradnl" dirty="0" smtClean="0">
                <a:solidFill>
                  <a:prstClr val="black"/>
                </a:solidFill>
                <a:latin typeface="Garamond" panose="02020404030301010803" pitchFamily="18" charset="0"/>
              </a:rPr>
              <a:t>=&gt;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 </a:t>
            </a:r>
            <a:r>
              <a:rPr lang="es-ES_tradnl" sz="2200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parallel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(x2, x1)) </a:t>
            </a:r>
            <a:r>
              <a:rPr lang="es-ES_tradnl" sz="2200" b="1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weight</a:t>
            </a:r>
            <a:r>
              <a:rPr lang="es-ES_tradnl" sz="2200" b="1" dirty="0" smtClean="0">
                <a:solidFill>
                  <a:prstClr val="black"/>
                </a:solidFill>
                <a:latin typeface="Garamond" panose="02020404030301010803" pitchFamily="18" charset="0"/>
              </a:rPr>
              <a:t> 5 </a:t>
            </a:r>
            <a:r>
              <a:rPr lang="es-ES_tradnl" dirty="0" smtClean="0">
                <a:solidFill>
                  <a:prstClr val="black"/>
                </a:solidFill>
                <a:latin typeface="Garamond" panose="02020404030301010803" pitchFamily="18" charset="0"/>
              </a:rPr>
              <a:t>∧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 </a:t>
            </a:r>
          </a:p>
          <a:p>
            <a:pPr>
              <a:spcBef>
                <a:spcPts val="600"/>
              </a:spcBef>
              <a:buClr>
                <a:srgbClr val="727CA3"/>
              </a:buClr>
              <a:buSzPct val="76000"/>
            </a:pP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(</a:t>
            </a:r>
            <a:r>
              <a:rPr lang="es-ES_tradnl" sz="2200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parallel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(x1, x2) </a:t>
            </a:r>
            <a:r>
              <a:rPr lang="es-ES_tradnl" dirty="0" smtClean="0">
                <a:solidFill>
                  <a:prstClr val="black"/>
                </a:solidFill>
                <a:latin typeface="Garamond" panose="02020404030301010803" pitchFamily="18" charset="0"/>
              </a:rPr>
              <a:t>∧</a:t>
            </a:r>
            <a:r>
              <a:rPr lang="es-ES_tradnl" sz="2200" dirty="0">
                <a:solidFill>
                  <a:prstClr val="black"/>
                </a:solidFill>
                <a:latin typeface="Garamond" panose="02020404030301010803" pitchFamily="18" charset="0"/>
              </a:rPr>
              <a:t> </a:t>
            </a:r>
            <a:r>
              <a:rPr lang="es-ES_tradnl" sz="2200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next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(x2, x1) </a:t>
            </a:r>
            <a:r>
              <a:rPr lang="es-ES_tradnl" dirty="0" smtClean="0">
                <a:solidFill>
                  <a:prstClr val="black"/>
                </a:solidFill>
                <a:latin typeface="Garamond" panose="02020404030301010803" pitchFamily="18" charset="0"/>
              </a:rPr>
              <a:t>=&gt;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 </a:t>
            </a:r>
            <a:r>
              <a:rPr lang="es-ES_tradnl" sz="2200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parallel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(x2, x2)) </a:t>
            </a:r>
            <a:r>
              <a:rPr lang="es-ES_tradnl" sz="2200" b="1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weight</a:t>
            </a:r>
            <a:r>
              <a:rPr lang="es-ES_tradnl" sz="2200" b="1" dirty="0" smtClean="0">
                <a:solidFill>
                  <a:prstClr val="black"/>
                </a:solidFill>
                <a:latin typeface="Garamond" panose="02020404030301010803" pitchFamily="18" charset="0"/>
              </a:rPr>
              <a:t> 5 </a:t>
            </a:r>
            <a:r>
              <a:rPr lang="es-ES_tradnl" dirty="0" smtClean="0">
                <a:solidFill>
                  <a:prstClr val="black"/>
                </a:solidFill>
                <a:latin typeface="Garamond" panose="02020404030301010803" pitchFamily="18" charset="0"/>
              </a:rPr>
              <a:t>∧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 </a:t>
            </a:r>
          </a:p>
          <a:p>
            <a:pPr>
              <a:spcBef>
                <a:spcPts val="600"/>
              </a:spcBef>
              <a:buClr>
                <a:srgbClr val="727CA3"/>
              </a:buClr>
              <a:buSzPct val="76000"/>
            </a:pP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􏰂  (</a:t>
            </a:r>
            <a:r>
              <a:rPr lang="es-ES_tradnl" sz="2200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parallel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(x2, x2) </a:t>
            </a:r>
            <a:r>
              <a:rPr lang="es-ES_tradnl" dirty="0">
                <a:solidFill>
                  <a:prstClr val="black"/>
                </a:solidFill>
                <a:latin typeface="Garamond" panose="02020404030301010803" pitchFamily="18" charset="0"/>
              </a:rPr>
              <a:t>∧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 </a:t>
            </a:r>
            <a:r>
              <a:rPr lang="es-ES_tradnl" sz="2200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next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(y1, x2) </a:t>
            </a:r>
            <a:r>
              <a:rPr lang="es-ES_tradnl" dirty="0" smtClean="0">
                <a:solidFill>
                  <a:prstClr val="black"/>
                </a:solidFill>
                <a:latin typeface="Garamond" panose="02020404030301010803" pitchFamily="18" charset="0"/>
              </a:rPr>
              <a:t>=&gt;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 </a:t>
            </a:r>
            <a:r>
              <a:rPr lang="es-ES_tradnl" sz="2200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parallel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(y1, x2)) </a:t>
            </a:r>
            <a:r>
              <a:rPr lang="es-ES_tradnl" sz="2200" b="1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weight</a:t>
            </a:r>
            <a:r>
              <a:rPr lang="es-ES_tradnl" sz="2200" b="1" dirty="0" smtClean="0">
                <a:solidFill>
                  <a:prstClr val="black"/>
                </a:solidFill>
                <a:latin typeface="Garamond" panose="02020404030301010803" pitchFamily="18" charset="0"/>
              </a:rPr>
              <a:t> 5 </a:t>
            </a:r>
            <a:r>
              <a:rPr lang="es-ES_tradnl" dirty="0" smtClean="0">
                <a:solidFill>
                  <a:prstClr val="black"/>
                </a:solidFill>
                <a:latin typeface="Garamond" panose="02020404030301010803" pitchFamily="18" charset="0"/>
              </a:rPr>
              <a:t>∧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 </a:t>
            </a:r>
            <a:b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</a:b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</a:t>
            </a:r>
            <a:r>
              <a:rPr lang="en-US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(</a:t>
            </a:r>
            <a:r>
              <a:rPr lang="es-ES_tradnl" sz="2200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parallel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(</a:t>
            </a:r>
            <a:r>
              <a:rPr lang="es-ES_tradnl" sz="24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y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2, </a:t>
            </a:r>
            <a:r>
              <a:rPr lang="es-ES_tradnl" sz="24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y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1) </a:t>
            </a:r>
            <a:r>
              <a:rPr lang="es-ES_tradnl" dirty="0">
                <a:solidFill>
                  <a:prstClr val="black"/>
                </a:solidFill>
                <a:latin typeface="Garamond" panose="02020404030301010803" pitchFamily="18" charset="0"/>
              </a:rPr>
              <a:t>∧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 </a:t>
            </a:r>
            <a:r>
              <a:rPr lang="es-ES_tradnl" sz="2200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mayAlias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(</a:t>
            </a:r>
            <a:r>
              <a:rPr lang="es-ES_tradnl" sz="24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y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2, </a:t>
            </a:r>
            <a:r>
              <a:rPr lang="es-ES_tradnl" sz="24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y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1) </a:t>
            </a:r>
            <a:r>
              <a:rPr lang="es-ES_tradnl" dirty="0">
                <a:solidFill>
                  <a:prstClr val="black"/>
                </a:solidFill>
                <a:latin typeface="Garamond" panose="02020404030301010803" pitchFamily="18" charset="0"/>
              </a:rPr>
              <a:t>∧</a:t>
            </a:r>
            <a:r>
              <a:rPr lang="es-ES_tradnl" sz="2200" dirty="0">
                <a:solidFill>
                  <a:prstClr val="black"/>
                </a:solidFill>
                <a:latin typeface="Garamond" panose="02020404030301010803" pitchFamily="18" charset="0"/>
              </a:rPr>
              <a:t> ¬</a:t>
            </a:r>
            <a:r>
              <a:rPr lang="es-ES_tradnl" sz="2200" dirty="0" err="1">
                <a:solidFill>
                  <a:prstClr val="black"/>
                </a:solidFill>
                <a:latin typeface="Garamond" panose="02020404030301010803" pitchFamily="18" charset="0"/>
              </a:rPr>
              <a:t>guarded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(</a:t>
            </a:r>
            <a:r>
              <a:rPr lang="es-ES_tradnl" sz="24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y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2, </a:t>
            </a:r>
            <a:r>
              <a:rPr lang="es-ES_tradnl" sz="24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y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1) </a:t>
            </a:r>
            <a:r>
              <a:rPr lang="es-ES_tradnl" dirty="0" smtClean="0">
                <a:solidFill>
                  <a:prstClr val="black"/>
                </a:solidFill>
                <a:latin typeface="Garamond" panose="02020404030301010803" pitchFamily="18" charset="0"/>
              </a:rPr>
              <a:t>=&gt;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 </a:t>
            </a:r>
            <a:r>
              <a:rPr lang="es-ES_tradnl" sz="2200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race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(</a:t>
            </a:r>
            <a:r>
              <a:rPr lang="es-ES_tradnl" sz="24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y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2, </a:t>
            </a:r>
            <a:r>
              <a:rPr lang="es-ES_tradnl" sz="24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y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1)) </a:t>
            </a:r>
            <a:r>
              <a:rPr lang="es-ES_tradnl" dirty="0" smtClean="0">
                <a:solidFill>
                  <a:prstClr val="black"/>
                </a:solidFill>
                <a:latin typeface="Garamond" panose="02020404030301010803" pitchFamily="18" charset="0"/>
              </a:rPr>
              <a:t>∧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 </a:t>
            </a:r>
          </a:p>
          <a:p>
            <a:pPr>
              <a:spcBef>
                <a:spcPts val="600"/>
              </a:spcBef>
              <a:buClr>
                <a:srgbClr val="727CA3"/>
              </a:buClr>
              <a:buSzPct val="76000"/>
            </a:pP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(</a:t>
            </a:r>
            <a:r>
              <a:rPr lang="es-ES_tradnl" sz="2200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parallel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(x2, x1) </a:t>
            </a:r>
            <a:r>
              <a:rPr lang="es-ES_tradnl" dirty="0" smtClean="0">
                <a:solidFill>
                  <a:prstClr val="black"/>
                </a:solidFill>
                <a:latin typeface="Garamond" panose="02020404030301010803" pitchFamily="18" charset="0"/>
              </a:rPr>
              <a:t>∧ </a:t>
            </a:r>
            <a:r>
              <a:rPr lang="es-ES_tradnl" sz="2200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mayAlias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(x2, x1) </a:t>
            </a:r>
            <a:r>
              <a:rPr lang="es-ES_tradnl" dirty="0" smtClean="0">
                <a:solidFill>
                  <a:prstClr val="black"/>
                </a:solidFill>
                <a:latin typeface="Garamond" panose="02020404030301010803" pitchFamily="18" charset="0"/>
              </a:rPr>
              <a:t>∧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 </a:t>
            </a:r>
            <a:r>
              <a:rPr lang="es-ES_tradnl" sz="2200" dirty="0">
                <a:solidFill>
                  <a:prstClr val="black"/>
                </a:solidFill>
                <a:latin typeface="Garamond" panose="02020404030301010803" pitchFamily="18" charset="0"/>
              </a:rPr>
              <a:t>¬</a:t>
            </a:r>
            <a:r>
              <a:rPr lang="es-ES_tradnl" sz="2200" dirty="0" err="1">
                <a:solidFill>
                  <a:prstClr val="black"/>
                </a:solidFill>
                <a:latin typeface="Garamond" panose="02020404030301010803" pitchFamily="18" charset="0"/>
              </a:rPr>
              <a:t>guarded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(x2, x1) </a:t>
            </a:r>
            <a:r>
              <a:rPr lang="es-ES_tradnl" dirty="0" smtClean="0">
                <a:solidFill>
                  <a:prstClr val="black"/>
                </a:solidFill>
                <a:latin typeface="Garamond" panose="02020404030301010803" pitchFamily="18" charset="0"/>
              </a:rPr>
              <a:t>=&gt; </a:t>
            </a:r>
            <a:r>
              <a:rPr lang="es-ES_tradnl" sz="2200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race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(x2, x1)) </a:t>
            </a:r>
            <a:r>
              <a:rPr lang="es-ES_tradnl" dirty="0" smtClean="0">
                <a:solidFill>
                  <a:prstClr val="black"/>
                </a:solidFill>
                <a:latin typeface="Garamond" panose="02020404030301010803" pitchFamily="18" charset="0"/>
              </a:rPr>
              <a:t>∧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83813" y="4416732"/>
            <a:ext cx="284739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ts val="600"/>
              </a:spcBef>
              <a:buClr>
                <a:srgbClr val="727CA3"/>
              </a:buClr>
              <a:buSzPct val="76000"/>
            </a:pP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¬</a:t>
            </a:r>
            <a:r>
              <a:rPr lang="es-ES_tradnl" sz="2200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race</a:t>
            </a:r>
            <a:r>
              <a:rPr lang="es-ES_tradnl" sz="2200" dirty="0" smtClean="0">
                <a:solidFill>
                  <a:prstClr val="black"/>
                </a:solidFill>
                <a:latin typeface="Garamond" panose="02020404030301010803" pitchFamily="18" charset="0"/>
              </a:rPr>
              <a:t>(x2, x1) </a:t>
            </a:r>
            <a:r>
              <a:rPr lang="es-ES_tradnl" sz="2200" b="1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weight</a:t>
            </a:r>
            <a:r>
              <a:rPr lang="es-ES_tradnl" sz="2200" b="1" dirty="0" smtClean="0">
                <a:solidFill>
                  <a:prstClr val="black"/>
                </a:solidFill>
                <a:latin typeface="Garamond" panose="02020404030301010803" pitchFamily="18" charset="0"/>
              </a:rPr>
              <a:t> 25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5" name="Rounded Rectangle 14"/>
          <p:cNvSpPr/>
          <p:nvPr/>
        </p:nvSpPr>
        <p:spPr>
          <a:xfrm>
            <a:off x="451850" y="2431168"/>
            <a:ext cx="7602578" cy="337000"/>
          </a:xfrm>
          <a:prstGeom prst="round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77273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676"/>
    </mc:Choice>
    <mc:Fallback xmlns="">
      <p:transition xmlns:p14="http://schemas.microsoft.com/office/powerpoint/2010/main" spd="slow" advTm="120676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animBg="1"/>
      <p:bldP spid="7" grpId="0"/>
      <p:bldP spid="8" grpId="0"/>
      <p:bldP spid="9" grpId="0"/>
      <p:bldP spid="10" grpId="0"/>
      <p:bldP spid="11" grpId="0"/>
      <p:bldP spid="1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Engine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00" y="2286000"/>
            <a:ext cx="8661400" cy="22733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2029580" y="2657100"/>
            <a:ext cx="1481712" cy="1220307"/>
          </a:xfrm>
          <a:prstGeom prst="ellipse">
            <a:avLst/>
          </a:prstGeom>
          <a:noFill/>
          <a:ln w="38100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954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367"/>
    </mc:Choice>
    <mc:Fallback xmlns="">
      <p:transition xmlns:p14="http://schemas.microsoft.com/office/powerpoint/2010/main" spd="slow" advTm="1836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Weight Learning</a:t>
            </a:r>
            <a:endParaRPr lang="en-US" dirty="0"/>
          </a:p>
        </p:txBody>
      </p:sp>
      <p:sp>
        <p:nvSpPr>
          <p:cNvPr id="8" name="Down Arrow 7"/>
          <p:cNvSpPr/>
          <p:nvPr/>
        </p:nvSpPr>
        <p:spPr>
          <a:xfrm>
            <a:off x="4111442" y="2479875"/>
            <a:ext cx="635019" cy="72874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6636" y="1487171"/>
            <a:ext cx="892830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 smtClean="0"/>
              <a:t>Learn rule weights such that the probability </a:t>
            </a:r>
          </a:p>
          <a:p>
            <a:pPr algn="ctr"/>
            <a:r>
              <a:rPr lang="en-US" sz="2600" dirty="0" smtClean="0"/>
              <a:t>of the training data is maximized</a:t>
            </a:r>
            <a:endParaRPr lang="en-US" sz="2600" dirty="0"/>
          </a:p>
        </p:txBody>
      </p:sp>
      <p:sp>
        <p:nvSpPr>
          <p:cNvPr id="10" name="TextBox 9"/>
          <p:cNvSpPr txBox="1"/>
          <p:nvPr/>
        </p:nvSpPr>
        <p:spPr>
          <a:xfrm>
            <a:off x="77552" y="3133811"/>
            <a:ext cx="90664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 smtClean="0"/>
              <a:t>Perform gradient descent</a:t>
            </a:r>
          </a:p>
          <a:p>
            <a:pPr algn="ctr"/>
            <a:r>
              <a:rPr lang="en-US" sz="2200" dirty="0" smtClean="0"/>
              <a:t>[</a:t>
            </a:r>
            <a:r>
              <a:rPr lang="en-US" sz="2200" dirty="0" err="1" smtClean="0"/>
              <a:t>Singla</a:t>
            </a:r>
            <a:r>
              <a:rPr lang="en-US" sz="2200" dirty="0" smtClean="0"/>
              <a:t> &amp; </a:t>
            </a:r>
            <a:r>
              <a:rPr lang="en-US" sz="2200" dirty="0" err="1" smtClean="0"/>
              <a:t>Domingos</a:t>
            </a:r>
            <a:r>
              <a:rPr lang="en-US" sz="2200" dirty="0" smtClean="0"/>
              <a:t>, AAAI’05]</a:t>
            </a:r>
            <a:endParaRPr lang="en-US" sz="22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23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94942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76"/>
    </mc:Choice>
    <mc:Fallback xmlns="">
      <p:transition xmlns:p14="http://schemas.microsoft.com/office/powerpoint/2010/main" spd="slow" advTm="16976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Putting </a:t>
            </a:r>
            <a:r>
              <a:rPr lang="en-US" dirty="0"/>
              <a:t>I</a:t>
            </a:r>
            <a:r>
              <a:rPr lang="en-US" dirty="0" smtClean="0"/>
              <a:t>t </a:t>
            </a:r>
            <a:r>
              <a:rPr lang="en-US" dirty="0"/>
              <a:t>A</a:t>
            </a:r>
            <a:r>
              <a:rPr lang="en-US" dirty="0" smtClean="0"/>
              <a:t>ll Together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300" y="2286000"/>
            <a:ext cx="8661400" cy="2273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4876" y="2934122"/>
            <a:ext cx="1181100" cy="673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94715" y="2896022"/>
            <a:ext cx="1168400" cy="7493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38432" y="2934121"/>
            <a:ext cx="1168400" cy="6731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5912" y="2896035"/>
            <a:ext cx="1104900" cy="7493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83386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94"/>
    </mc:Choice>
    <mc:Fallback>
      <p:transition xmlns:p14="http://schemas.microsoft.com/office/powerpoint/2010/main" spd="slow" advTm="26294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Empirical Evaluation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RQ1:</a:t>
            </a:r>
            <a:r>
              <a:rPr lang="en-US" dirty="0" smtClean="0"/>
              <a:t> Does user feedback help in improving analysis precision?</a:t>
            </a:r>
          </a:p>
          <a:p>
            <a:endParaRPr lang="en-US" sz="2000" dirty="0" smtClean="0"/>
          </a:p>
          <a:p>
            <a:r>
              <a:rPr lang="en-US" b="1" dirty="0" smtClean="0"/>
              <a:t>RQ2: </a:t>
            </a:r>
            <a:r>
              <a:rPr lang="en-US" dirty="0" smtClean="0"/>
              <a:t>How much feedback is needed and does the amount of feedback affect the precision?</a:t>
            </a:r>
          </a:p>
          <a:p>
            <a:endParaRPr lang="en-US" sz="2000" dirty="0"/>
          </a:p>
          <a:p>
            <a:r>
              <a:rPr lang="en-US" b="1" dirty="0" smtClean="0"/>
              <a:t>RQ3: </a:t>
            </a:r>
            <a:r>
              <a:rPr lang="en-US" dirty="0" smtClean="0"/>
              <a:t>How </a:t>
            </a:r>
            <a:r>
              <a:rPr lang="en-US" dirty="0"/>
              <a:t>feasible is it for users to inspect analysis </a:t>
            </a:r>
            <a:r>
              <a:rPr lang="en-US" dirty="0" smtClean="0"/>
              <a:t>output </a:t>
            </a:r>
            <a:r>
              <a:rPr lang="en-US" dirty="0"/>
              <a:t>and provide useful </a:t>
            </a:r>
            <a:r>
              <a:rPr lang="en-US" dirty="0" smtClean="0"/>
              <a:t>feedback?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25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1331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342"/>
    </mc:Choice>
    <mc:Fallback xmlns="">
      <p:transition xmlns:p14="http://schemas.microsoft.com/office/powerpoint/2010/main" spd="slow" advTm="2634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Empirical Evaluation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Control Study:</a:t>
            </a:r>
          </a:p>
          <a:p>
            <a:pPr lvl="1"/>
            <a:r>
              <a:rPr lang="en-US" sz="2400" b="1" dirty="0" smtClean="0">
                <a:solidFill>
                  <a:srgbClr val="800000"/>
                </a:solidFill>
              </a:rPr>
              <a:t>Analyses:</a:t>
            </a:r>
            <a:r>
              <a:rPr lang="en-US" sz="2400" dirty="0" smtClean="0"/>
              <a:t> (1) Pointer analysis,  (2) </a:t>
            </a:r>
            <a:r>
              <a:rPr lang="en-US" sz="2400" dirty="0" err="1" smtClean="0"/>
              <a:t>Datarace</a:t>
            </a:r>
            <a:r>
              <a:rPr lang="en-US" sz="2400" dirty="0" smtClean="0"/>
              <a:t> analysis</a:t>
            </a:r>
          </a:p>
          <a:p>
            <a:pPr lvl="1"/>
            <a:r>
              <a:rPr lang="en-US" sz="2400" b="1" dirty="0">
                <a:solidFill>
                  <a:srgbClr val="800000"/>
                </a:solidFill>
              </a:rPr>
              <a:t>Benchmarks:</a:t>
            </a:r>
            <a:r>
              <a:rPr lang="en-US" sz="2400" dirty="0"/>
              <a:t> 7 Java programs (130-200 KLOC each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b="1" dirty="0" smtClean="0">
                <a:solidFill>
                  <a:srgbClr val="800000"/>
                </a:solidFill>
              </a:rPr>
              <a:t>Feedback:</a:t>
            </a:r>
            <a:r>
              <a:rPr lang="en-US" sz="2400" dirty="0" smtClean="0"/>
              <a:t> Automated </a:t>
            </a:r>
            <a:r>
              <a:rPr lang="en-US" sz="2000" dirty="0" smtClean="0"/>
              <a:t>[Zhang </a:t>
            </a:r>
            <a:r>
              <a:rPr lang="en-US" sz="2000" dirty="0" err="1" smtClean="0"/>
              <a:t>et.al</a:t>
            </a:r>
            <a:r>
              <a:rPr lang="en-US" sz="2000" dirty="0" smtClean="0"/>
              <a:t>, PLDI’14]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dirty="0" smtClean="0"/>
              <a:t>User Study:</a:t>
            </a:r>
          </a:p>
          <a:p>
            <a:pPr lvl="1"/>
            <a:r>
              <a:rPr lang="en-US" sz="2400" b="1" dirty="0">
                <a:solidFill>
                  <a:srgbClr val="800000"/>
                </a:solidFill>
              </a:rPr>
              <a:t>Analyses</a:t>
            </a:r>
            <a:r>
              <a:rPr lang="en-US" sz="2400" b="1" dirty="0" smtClean="0">
                <a:solidFill>
                  <a:srgbClr val="800000"/>
                </a:solidFill>
              </a:rPr>
              <a:t>:</a:t>
            </a:r>
            <a:r>
              <a:rPr lang="en-US" sz="2400" dirty="0" smtClean="0"/>
              <a:t> Information flow analysis</a:t>
            </a:r>
          </a:p>
          <a:p>
            <a:pPr lvl="1"/>
            <a:r>
              <a:rPr lang="en-US" sz="2400" b="1" dirty="0">
                <a:solidFill>
                  <a:srgbClr val="800000"/>
                </a:solidFill>
              </a:rPr>
              <a:t>Benchmarks</a:t>
            </a:r>
            <a:r>
              <a:rPr lang="en-US" sz="2400" b="1" dirty="0" smtClean="0">
                <a:solidFill>
                  <a:srgbClr val="800000"/>
                </a:solidFill>
              </a:rPr>
              <a:t>:</a:t>
            </a:r>
            <a:r>
              <a:rPr lang="en-US" sz="2400" dirty="0" smtClean="0"/>
              <a:t> 3 security micro-benchmarks</a:t>
            </a:r>
          </a:p>
          <a:p>
            <a:pPr lvl="1"/>
            <a:r>
              <a:rPr lang="en-US" sz="2400" b="1" dirty="0">
                <a:solidFill>
                  <a:srgbClr val="800000"/>
                </a:solidFill>
              </a:rPr>
              <a:t>Feedback</a:t>
            </a:r>
            <a:r>
              <a:rPr lang="en-US" sz="2400" b="1" dirty="0" smtClean="0">
                <a:solidFill>
                  <a:srgbClr val="800000"/>
                </a:solidFill>
              </a:rPr>
              <a:t>:</a:t>
            </a:r>
            <a:r>
              <a:rPr lang="en-US" sz="2400" dirty="0" smtClean="0"/>
              <a:t> 9 users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sz="800" dirty="0" smtClean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26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74994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030"/>
    </mc:Choice>
    <mc:Fallback xmlns="">
      <p:transition xmlns:p14="http://schemas.microsoft.com/office/powerpoint/2010/main" spd="slow" advTm="66030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Benchmarks Characteristics</a:t>
            </a:r>
            <a:endParaRPr lang="en-US" dirty="0"/>
          </a:p>
        </p:txBody>
      </p:sp>
      <p:graphicFrame>
        <p:nvGraphicFramePr>
          <p:cNvPr id="6" name="Content Placeholder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418695584"/>
              </p:ext>
            </p:extLst>
          </p:nvPr>
        </p:nvGraphicFramePr>
        <p:xfrm>
          <a:off x="571972" y="1413407"/>
          <a:ext cx="7342277" cy="435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3894"/>
                <a:gridCol w="1245996"/>
                <a:gridCol w="1547446"/>
                <a:gridCol w="1708220"/>
                <a:gridCol w="1396721"/>
              </a:tblGrid>
              <a:tr h="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classes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methods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 smtClean="0"/>
                        <a:t>bytecode</a:t>
                      </a:r>
                      <a:r>
                        <a:rPr lang="en-US" sz="2000" dirty="0" smtClean="0"/>
                        <a:t>(KB)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KLOC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antlr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350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2.3K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186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131</a:t>
                      </a:r>
                      <a:endParaRPr lang="en-US" sz="2000" dirty="0"/>
                    </a:p>
                  </a:txBody>
                  <a:tcPr/>
                </a:tc>
              </a:tr>
              <a:tr h="185420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avrora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1,544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6.2K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325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193</a:t>
                      </a:r>
                      <a:endParaRPr lang="en-US" sz="2000" dirty="0"/>
                    </a:p>
                  </a:txBody>
                  <a:tcPr/>
                </a:tc>
              </a:tr>
              <a:tr h="185420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ftp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414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2.2K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118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130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hedc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353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2.1K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140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153</a:t>
                      </a:r>
                      <a:endParaRPr lang="en-US" sz="2000" dirty="0"/>
                    </a:p>
                  </a:txBody>
                  <a:tcPr/>
                </a:tc>
              </a:tr>
              <a:tr h="185420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luindex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619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3.7K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235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190</a:t>
                      </a:r>
                      <a:endParaRPr lang="en-US" sz="2000" dirty="0"/>
                    </a:p>
                  </a:txBody>
                  <a:tcPr/>
                </a:tc>
              </a:tr>
              <a:tr h="185420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lusearch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640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3.9K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250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198</a:t>
                      </a:r>
                      <a:endParaRPr lang="en-US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weblech</a:t>
                      </a:r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576</a:t>
                      </a:r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3.3K</a:t>
                      </a:r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208</a:t>
                      </a:r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194</a:t>
                      </a:r>
                      <a:endParaRPr lang="en-US" sz="20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secbench1</a:t>
                      </a:r>
                      <a:endParaRPr lang="en-US" sz="2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5</a:t>
                      </a:r>
                      <a:endParaRPr lang="en-US" sz="2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13</a:t>
                      </a:r>
                      <a:endParaRPr lang="en-US" sz="2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0.3</a:t>
                      </a:r>
                      <a:endParaRPr lang="en-US" sz="2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0.6</a:t>
                      </a:r>
                      <a:endParaRPr lang="en-US" sz="20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secbench2</a:t>
                      </a:r>
                      <a:endParaRPr lang="en-US" sz="200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</a:t>
                      </a:r>
                      <a:endParaRPr lang="en-US" sz="200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12</a:t>
                      </a:r>
                      <a:endParaRPr lang="en-US" sz="200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0.2</a:t>
                      </a:r>
                      <a:endParaRPr lang="en-US" sz="200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0.6</a:t>
                      </a:r>
                      <a:endParaRPr lang="en-US" sz="200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secbench3</a:t>
                      </a:r>
                      <a:endParaRPr lang="en-US" sz="200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17</a:t>
                      </a:r>
                      <a:endParaRPr lang="en-US" sz="200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46</a:t>
                      </a:r>
                      <a:endParaRPr lang="en-US" sz="200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1.3</a:t>
                      </a:r>
                      <a:endParaRPr lang="en-US" sz="200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4.2</a:t>
                      </a:r>
                      <a:endParaRPr lang="en-US" sz="2000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2" name="Up Arrow 1"/>
          <p:cNvSpPr/>
          <p:nvPr/>
        </p:nvSpPr>
        <p:spPr>
          <a:xfrm>
            <a:off x="7890208" y="1764944"/>
            <a:ext cx="1159720" cy="2757312"/>
          </a:xfrm>
          <a:prstGeom prst="up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wrap="square" rtlCol="0" anchor="ctr"/>
          <a:lstStyle/>
          <a:p>
            <a:pPr algn="ctr"/>
            <a:endParaRPr lang="en-US" sz="2800" dirty="0"/>
          </a:p>
        </p:txBody>
      </p:sp>
      <p:sp>
        <p:nvSpPr>
          <p:cNvPr id="3" name="Down Arrow 2"/>
          <p:cNvSpPr/>
          <p:nvPr/>
        </p:nvSpPr>
        <p:spPr>
          <a:xfrm>
            <a:off x="7891272" y="4624468"/>
            <a:ext cx="1161288" cy="1150689"/>
          </a:xfrm>
          <a:prstGeom prst="down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 rot="16200000">
            <a:off x="7940212" y="2892117"/>
            <a:ext cx="10054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Control</a:t>
            </a:r>
          </a:p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Study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 rot="16200000">
            <a:off x="8026953" y="4587339"/>
            <a:ext cx="8002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FFFFFF"/>
                </a:solidFill>
              </a:rPr>
              <a:t>User</a:t>
            </a:r>
          </a:p>
          <a:p>
            <a:r>
              <a:rPr lang="en-US" sz="2000" b="1" dirty="0" smtClean="0">
                <a:solidFill>
                  <a:srgbClr val="FFFFFF"/>
                </a:solidFill>
              </a:rPr>
              <a:t>Study</a:t>
            </a:r>
            <a:endParaRPr lang="en-US" sz="20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9416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06"/>
    </mc:Choice>
    <mc:Fallback xmlns="">
      <p:transition xmlns:p14="http://schemas.microsoft.com/office/powerpoint/2010/main" spd="slow" advTm="17806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Precision </a:t>
            </a:r>
            <a:r>
              <a:rPr lang="en-US" dirty="0" smtClean="0"/>
              <a:t>Results: Pointer </a:t>
            </a:r>
            <a:r>
              <a:rPr lang="en-US" dirty="0"/>
              <a:t>Analysis</a:t>
            </a:r>
          </a:p>
        </p:txBody>
      </p:sp>
      <p:pic>
        <p:nvPicPr>
          <p:cNvPr id="6" name="Picture 5" descr="precision_polysit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33" y="1347604"/>
            <a:ext cx="8116420" cy="4390617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2260587" y="1255922"/>
            <a:ext cx="886289" cy="4511363"/>
          </a:xfrm>
          <a:prstGeom prst="round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43" name="Rectangular Callout 42"/>
          <p:cNvSpPr/>
          <p:nvPr/>
        </p:nvSpPr>
        <p:spPr>
          <a:xfrm>
            <a:off x="3257753" y="1681429"/>
            <a:ext cx="649224" cy="462110"/>
          </a:xfrm>
          <a:prstGeom prst="wedgeRectCallout">
            <a:avLst>
              <a:gd name="adj1" fmla="val -177063"/>
              <a:gd name="adj2" fmla="val 288846"/>
            </a:avLst>
          </a:prstGeom>
          <a:ln>
            <a:solidFill>
              <a:srgbClr val="0000FF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0000FF"/>
                </a:solidFill>
              </a:rPr>
              <a:t>5%</a:t>
            </a:r>
            <a:endParaRPr lang="en-US" sz="2000" b="1" dirty="0">
              <a:solidFill>
                <a:srgbClr val="0000FF"/>
              </a:solidFill>
            </a:endParaRPr>
          </a:p>
        </p:txBody>
      </p:sp>
      <p:sp>
        <p:nvSpPr>
          <p:cNvPr id="44" name="Rectangular Callout 43"/>
          <p:cNvSpPr/>
          <p:nvPr/>
        </p:nvSpPr>
        <p:spPr>
          <a:xfrm>
            <a:off x="3250875" y="1679289"/>
            <a:ext cx="705454" cy="462110"/>
          </a:xfrm>
          <a:prstGeom prst="wedgeRectCallout">
            <a:avLst>
              <a:gd name="adj1" fmla="val -140706"/>
              <a:gd name="adj2" fmla="val 273580"/>
            </a:avLst>
          </a:prstGeom>
          <a:ln>
            <a:solidFill>
              <a:srgbClr val="0000FF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0000FF"/>
                </a:solidFill>
              </a:rPr>
              <a:t>10%</a:t>
            </a:r>
            <a:endParaRPr lang="en-US" sz="2000" b="1" dirty="0">
              <a:solidFill>
                <a:srgbClr val="0000FF"/>
              </a:solidFill>
            </a:endParaRPr>
          </a:p>
        </p:txBody>
      </p:sp>
      <p:sp>
        <p:nvSpPr>
          <p:cNvPr id="45" name="Rectangular Callout 44"/>
          <p:cNvSpPr/>
          <p:nvPr/>
        </p:nvSpPr>
        <p:spPr>
          <a:xfrm>
            <a:off x="3258135" y="1686549"/>
            <a:ext cx="705454" cy="462110"/>
          </a:xfrm>
          <a:prstGeom prst="wedgeRectCallout">
            <a:avLst>
              <a:gd name="adj1" fmla="val -121846"/>
              <a:gd name="adj2" fmla="val 265728"/>
            </a:avLst>
          </a:prstGeom>
          <a:ln>
            <a:solidFill>
              <a:srgbClr val="0000FF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0000FF"/>
                </a:solidFill>
              </a:rPr>
              <a:t>15%</a:t>
            </a:r>
            <a:endParaRPr lang="en-US" sz="2000" b="1" dirty="0">
              <a:solidFill>
                <a:srgbClr val="0000FF"/>
              </a:solidFill>
            </a:endParaRPr>
          </a:p>
        </p:txBody>
      </p:sp>
      <p:sp>
        <p:nvSpPr>
          <p:cNvPr id="46" name="Rectangular Callout 45"/>
          <p:cNvSpPr/>
          <p:nvPr/>
        </p:nvSpPr>
        <p:spPr>
          <a:xfrm>
            <a:off x="3253300" y="1681714"/>
            <a:ext cx="705454" cy="462110"/>
          </a:xfrm>
          <a:prstGeom prst="wedgeRectCallout">
            <a:avLst>
              <a:gd name="adj1" fmla="val -94414"/>
              <a:gd name="adj2" fmla="val 250023"/>
            </a:avLst>
          </a:prstGeom>
          <a:ln>
            <a:solidFill>
              <a:srgbClr val="0000FF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0000FF"/>
                </a:solidFill>
              </a:rPr>
              <a:t>20%</a:t>
            </a:r>
            <a:endParaRPr lang="en-US" sz="2000" b="1" dirty="0">
              <a:solidFill>
                <a:srgbClr val="0000FF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34263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567"/>
    </mc:Choice>
    <mc:Fallback xmlns="">
      <p:transition xmlns:p14="http://schemas.microsoft.com/office/powerpoint/2010/main" spd="slow" advTm="116567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3" animBg="1"/>
      <p:bldP spid="46" grpId="0" animBg="1"/>
      <p:bldP spid="46" grpId="1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Precision </a:t>
            </a:r>
            <a:r>
              <a:rPr lang="en-US" dirty="0" smtClean="0"/>
              <a:t>Results: </a:t>
            </a:r>
            <a:r>
              <a:rPr lang="en-US" dirty="0" err="1" smtClean="0"/>
              <a:t>Datarace</a:t>
            </a:r>
            <a:r>
              <a:rPr lang="en-US" dirty="0" smtClean="0"/>
              <a:t> Analysis</a:t>
            </a:r>
            <a:endParaRPr lang="en-US" dirty="0"/>
          </a:p>
        </p:txBody>
      </p:sp>
      <p:pic>
        <p:nvPicPr>
          <p:cNvPr id="6" name="Picture 5" descr="precision_datarac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25" y="1344168"/>
            <a:ext cx="8119622" cy="4394249"/>
          </a:xfrm>
          <a:prstGeom prst="rect">
            <a:avLst/>
          </a:prstGeom>
        </p:spPr>
      </p:pic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553606" y="2738346"/>
            <a:ext cx="8162977" cy="1244024"/>
          </a:xfrm>
          <a:prstGeom prst="roundRect">
            <a:avLst/>
          </a:prstGeom>
          <a:solidFill>
            <a:srgbClr val="00AAE9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000000"/>
                </a:solidFill>
              </a:rPr>
              <a:t>RQ1, RQ2: </a:t>
            </a:r>
            <a:r>
              <a:rPr lang="en-US" sz="2400" b="1" dirty="0" smtClean="0"/>
              <a:t>With only up to 20% feedback, 70% of the false positives are eliminated and 98% of true positives retained.</a:t>
            </a:r>
            <a:endParaRPr lang="en-US" sz="2400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78747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286"/>
    </mc:Choice>
    <mc:Fallback xmlns="">
      <p:transition xmlns:p14="http://schemas.microsoft.com/office/powerpoint/2010/main" spd="slow" advTm="29286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frustration-cartoon-78836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309" y="1709067"/>
            <a:ext cx="1167698" cy="1686069"/>
          </a:xfrm>
          <a:prstGeom prst="rect">
            <a:avLst/>
          </a:prstGeom>
        </p:spPr>
      </p:pic>
      <p:pic>
        <p:nvPicPr>
          <p:cNvPr id="25" name="Picture 24" descr="scientis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9591" y="1997650"/>
            <a:ext cx="1446554" cy="1446554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576062" y="3488012"/>
            <a:ext cx="1514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Calibri"/>
                <a:cs typeface="Calibri"/>
              </a:rPr>
              <a:t>Analysis User </a:t>
            </a:r>
          </a:p>
        </p:txBody>
      </p:sp>
      <p:pic>
        <p:nvPicPr>
          <p:cNvPr id="14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6758" y="1883614"/>
            <a:ext cx="691996" cy="89540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15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2958" y="1959813"/>
            <a:ext cx="701036" cy="907319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16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9157" y="2036013"/>
            <a:ext cx="707199" cy="91512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17" name="Picture 1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5357" y="2112213"/>
            <a:ext cx="707199" cy="91512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18" name="Picture 13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1557" y="2188413"/>
            <a:ext cx="707199" cy="91512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19" name="Picture 14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7757" y="2264613"/>
            <a:ext cx="707199" cy="91512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20" name="Picture 15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3957" y="2340813"/>
            <a:ext cx="707199" cy="91512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21" name="Picture 26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7477" y="2408603"/>
            <a:ext cx="707199" cy="91512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22" name="Picture 27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7332" y="2484803"/>
            <a:ext cx="707199" cy="91512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23" name="Picture 28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7188" y="2547348"/>
            <a:ext cx="706788" cy="91512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24" name="Picture 29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387" y="2623548"/>
            <a:ext cx="707199" cy="91512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8" name="Right Arrow 27"/>
          <p:cNvSpPr/>
          <p:nvPr/>
        </p:nvSpPr>
        <p:spPr>
          <a:xfrm>
            <a:off x="2890476" y="2440420"/>
            <a:ext cx="1650710" cy="484750"/>
          </a:xfrm>
          <a:prstGeom prst="right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 descr="False_Alarms.jpg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8647" y="2017188"/>
            <a:ext cx="1269446" cy="1269446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4779508" y="1329181"/>
            <a:ext cx="14798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Calibri"/>
                <a:cs typeface="Calibri"/>
              </a:rPr>
              <a:t>Bug Reports</a:t>
            </a:r>
            <a:endParaRPr lang="en-US" sz="2000" b="1" dirty="0">
              <a:latin typeface="Calibri"/>
              <a:cs typeface="Calibri"/>
            </a:endParaRPr>
          </a:p>
        </p:txBody>
      </p:sp>
      <p:sp>
        <p:nvSpPr>
          <p:cNvPr id="33" name="Document 32"/>
          <p:cNvSpPr/>
          <p:nvPr/>
        </p:nvSpPr>
        <p:spPr>
          <a:xfrm>
            <a:off x="970855" y="1907116"/>
            <a:ext cx="1521970" cy="1764490"/>
          </a:xfrm>
          <a:prstGeom prst="flowChartDocument">
            <a:avLst/>
          </a:prstGeom>
          <a:solidFill>
            <a:schemeClr val="accent1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Calibri"/>
                <a:cs typeface="Calibri"/>
              </a:rPr>
              <a:t>Program</a:t>
            </a:r>
          </a:p>
          <a:p>
            <a:pPr algn="ctr"/>
            <a:r>
              <a:rPr lang="en-US" sz="2400" dirty="0" smtClean="0">
                <a:latin typeface="Calibri"/>
                <a:cs typeface="Calibri"/>
              </a:rPr>
              <a:t>Analysis</a:t>
            </a:r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60739" y="4044976"/>
            <a:ext cx="8445282" cy="1606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“</a:t>
            </a:r>
            <a:r>
              <a:rPr lang="en-US" sz="2800" dirty="0" smtClean="0"/>
              <a:t>People </a:t>
            </a:r>
            <a:r>
              <a:rPr lang="en-US" sz="2800" dirty="0"/>
              <a:t>ignore the </a:t>
            </a:r>
            <a:r>
              <a:rPr lang="en-US" sz="2800" dirty="0" smtClean="0"/>
              <a:t>tool if more than </a:t>
            </a:r>
          </a:p>
          <a:p>
            <a:pPr algn="ctr">
              <a:lnSpc>
                <a:spcPct val="60000"/>
              </a:lnSpc>
            </a:pPr>
            <a:r>
              <a:rPr lang="en-US" sz="2800" dirty="0" smtClean="0"/>
              <a:t>     30% false positives are reported …</a:t>
            </a:r>
            <a:r>
              <a:rPr lang="en-US" sz="4400" dirty="0" smtClean="0"/>
              <a:t>”</a:t>
            </a:r>
          </a:p>
          <a:p>
            <a:pPr algn="ctr"/>
            <a:r>
              <a:rPr lang="en-US" sz="2800" dirty="0" smtClean="0"/>
              <a:t>                      [</a:t>
            </a:r>
            <a:r>
              <a:rPr lang="en-US" sz="2800" dirty="0" err="1" smtClean="0"/>
              <a:t>Coverity</a:t>
            </a:r>
            <a:r>
              <a:rPr lang="en-US" sz="2800" dirty="0" smtClean="0"/>
              <a:t>, CACM’10]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3316005" y="39037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87136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451"/>
    </mc:Choice>
    <mc:Fallback xmlns="">
      <p:transition xmlns:p14="http://schemas.microsoft.com/office/powerpoint/2010/main" spd="slow" advTm="3145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Precision </a:t>
            </a:r>
            <a:r>
              <a:rPr lang="en-US" dirty="0" smtClean="0"/>
              <a:t>Results: User </a:t>
            </a:r>
            <a:r>
              <a:rPr lang="en-US" dirty="0"/>
              <a:t>Study</a:t>
            </a:r>
          </a:p>
        </p:txBody>
      </p:sp>
      <p:pic>
        <p:nvPicPr>
          <p:cNvPr id="5" name="Picture 4" descr="precision_userstudy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72" y="1344168"/>
            <a:ext cx="8146764" cy="4342142"/>
          </a:xfrm>
          <a:prstGeom prst="rect">
            <a:avLst/>
          </a:prstGeom>
        </p:spPr>
      </p:pic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9" name="Rectangular Callout 8"/>
          <p:cNvSpPr/>
          <p:nvPr/>
        </p:nvSpPr>
        <p:spPr>
          <a:xfrm>
            <a:off x="3112193" y="1658197"/>
            <a:ext cx="909344" cy="462110"/>
          </a:xfrm>
          <a:prstGeom prst="wedgeRectCallout">
            <a:avLst>
              <a:gd name="adj1" fmla="val -132437"/>
              <a:gd name="adj2" fmla="val 201678"/>
            </a:avLst>
          </a:prstGeom>
          <a:ln>
            <a:solidFill>
              <a:srgbClr val="0000FF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0000FF"/>
                </a:solidFill>
              </a:rPr>
              <a:t>User 1</a:t>
            </a:r>
            <a:endParaRPr lang="en-US" sz="2000" b="1" dirty="0">
              <a:solidFill>
                <a:srgbClr val="0000FF"/>
              </a:solidFill>
            </a:endParaRPr>
          </a:p>
        </p:txBody>
      </p:sp>
      <p:sp>
        <p:nvSpPr>
          <p:cNvPr id="10" name="Rectangular Callout 9"/>
          <p:cNvSpPr/>
          <p:nvPr/>
        </p:nvSpPr>
        <p:spPr>
          <a:xfrm>
            <a:off x="3111726" y="1657743"/>
            <a:ext cx="909344" cy="462110"/>
          </a:xfrm>
          <a:prstGeom prst="wedgeRectCallout">
            <a:avLst>
              <a:gd name="adj1" fmla="val -107868"/>
              <a:gd name="adj2" fmla="val 166055"/>
            </a:avLst>
          </a:prstGeom>
          <a:ln>
            <a:solidFill>
              <a:srgbClr val="0000FF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0000FF"/>
                </a:solidFill>
              </a:rPr>
              <a:t>User 2</a:t>
            </a:r>
            <a:endParaRPr lang="en-US" sz="2000" b="1" dirty="0">
              <a:solidFill>
                <a:srgbClr val="0000FF"/>
              </a:solidFill>
            </a:endParaRPr>
          </a:p>
        </p:txBody>
      </p:sp>
      <p:sp>
        <p:nvSpPr>
          <p:cNvPr id="11" name="Rectangular Callout 10"/>
          <p:cNvSpPr/>
          <p:nvPr/>
        </p:nvSpPr>
        <p:spPr>
          <a:xfrm>
            <a:off x="3111259" y="1657289"/>
            <a:ext cx="909344" cy="462110"/>
          </a:xfrm>
          <a:prstGeom prst="wedgeRectCallout">
            <a:avLst>
              <a:gd name="adj1" fmla="val -96230"/>
              <a:gd name="adj2" fmla="val 216945"/>
            </a:avLst>
          </a:prstGeom>
          <a:ln>
            <a:solidFill>
              <a:srgbClr val="0000FF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0000FF"/>
                </a:solidFill>
              </a:rPr>
              <a:t>…</a:t>
            </a:r>
            <a:endParaRPr lang="en-US" sz="2000" b="1" dirty="0">
              <a:solidFill>
                <a:srgbClr val="0000FF"/>
              </a:solidFill>
            </a:endParaRPr>
          </a:p>
        </p:txBody>
      </p:sp>
      <p:sp>
        <p:nvSpPr>
          <p:cNvPr id="12" name="Rectangular Callout 11"/>
          <p:cNvSpPr/>
          <p:nvPr/>
        </p:nvSpPr>
        <p:spPr>
          <a:xfrm>
            <a:off x="3110792" y="1656835"/>
            <a:ext cx="909344" cy="462110"/>
          </a:xfrm>
          <a:prstGeom prst="wedgeRectCallout">
            <a:avLst>
              <a:gd name="adj1" fmla="val -39333"/>
              <a:gd name="adj2" fmla="val 216945"/>
            </a:avLst>
          </a:prstGeom>
          <a:ln>
            <a:solidFill>
              <a:srgbClr val="0000FF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rgbClr val="0000FF"/>
                </a:solidFill>
              </a:rPr>
              <a:t>User 6</a:t>
            </a:r>
            <a:endParaRPr lang="en-US" sz="2000" b="1" dirty="0">
              <a:solidFill>
                <a:srgbClr val="0000FF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557784" y="2738346"/>
            <a:ext cx="8165592" cy="1244024"/>
          </a:xfrm>
          <a:prstGeom prst="roundRect">
            <a:avLst/>
          </a:prstGeom>
          <a:solidFill>
            <a:srgbClr val="00AAE9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rgbClr val="000000"/>
                </a:solidFill>
              </a:rPr>
              <a:t>RQ3:</a:t>
            </a:r>
            <a:r>
              <a:rPr lang="en-US" sz="2400" b="1" dirty="0" smtClean="0"/>
              <a:t> Users </a:t>
            </a:r>
            <a:r>
              <a:rPr lang="en-US" sz="2400" b="1" dirty="0"/>
              <a:t>only need 8 minutes on average to provide </a:t>
            </a:r>
            <a:endParaRPr lang="en-US" sz="2400" b="1" dirty="0" smtClean="0"/>
          </a:p>
          <a:p>
            <a:pPr algn="ctr"/>
            <a:r>
              <a:rPr lang="en-US" sz="2400" b="1" dirty="0" smtClean="0"/>
              <a:t>useful feedback </a:t>
            </a:r>
            <a:r>
              <a:rPr lang="en-US" sz="2400" b="1" dirty="0"/>
              <a:t>that improves </a:t>
            </a:r>
            <a:r>
              <a:rPr lang="en-US" sz="2400" b="1" dirty="0" smtClean="0"/>
              <a:t>analysis </a:t>
            </a:r>
            <a:r>
              <a:rPr lang="en-US" sz="2400" b="1" dirty="0"/>
              <a:t>precision  </a:t>
            </a:r>
          </a:p>
          <a:p>
            <a:pPr algn="ctr"/>
            <a:r>
              <a:rPr lang="en-US" sz="2400" b="1" dirty="0" smtClean="0"/>
              <a:t>showing </a:t>
            </a:r>
            <a:r>
              <a:rPr lang="en-US" sz="2400" b="1" dirty="0"/>
              <a:t>feasibility of </a:t>
            </a:r>
            <a:r>
              <a:rPr lang="en-US" sz="2400" b="1" dirty="0" smtClean="0"/>
              <a:t>approach.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66865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358"/>
    </mc:Choice>
    <mc:Fallback xmlns="">
      <p:transition xmlns:p14="http://schemas.microsoft.com/office/powerpoint/2010/main" spd="slow" advTm="7135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>
          <a:xfrm>
            <a:off x="291379" y="1362464"/>
            <a:ext cx="8521427" cy="4708136"/>
          </a:xfrm>
        </p:spPr>
        <p:txBody>
          <a:bodyPr>
            <a:normAutofit/>
          </a:bodyPr>
          <a:lstStyle/>
          <a:p>
            <a:r>
              <a:rPr lang="en-US" dirty="0" smtClean="0"/>
              <a:t>Approximations are a necessary evil in program analysis</a:t>
            </a:r>
            <a:endParaRPr lang="en-US" dirty="0"/>
          </a:p>
          <a:p>
            <a:endParaRPr lang="en-US" sz="2000" dirty="0"/>
          </a:p>
          <a:p>
            <a:r>
              <a:rPr lang="en-US" dirty="0" smtClean="0"/>
              <a:t>Our contributions:</a:t>
            </a:r>
          </a:p>
          <a:p>
            <a:pPr lvl="1"/>
            <a:r>
              <a:rPr lang="en-US" b="1" dirty="0" smtClean="0"/>
              <a:t>Paradigm:</a:t>
            </a:r>
            <a:r>
              <a:rPr lang="en-US" dirty="0" smtClean="0"/>
              <a:t> Incorporate user feedback to guide approximations</a:t>
            </a:r>
          </a:p>
          <a:p>
            <a:pPr lvl="1"/>
            <a:r>
              <a:rPr lang="en-US" b="1" dirty="0" smtClean="0"/>
              <a:t>Method: </a:t>
            </a:r>
            <a:r>
              <a:rPr lang="en-US" dirty="0" err="1" smtClean="0"/>
              <a:t>Datalog</a:t>
            </a:r>
            <a:r>
              <a:rPr lang="en-US" dirty="0" smtClean="0"/>
              <a:t> </a:t>
            </a:r>
            <a:r>
              <a:rPr lang="en-US" sz="1800" dirty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dirty="0">
                <a:sym typeface="Wingdings"/>
              </a:rPr>
              <a:t> </a:t>
            </a:r>
            <a:r>
              <a:rPr lang="en-US" dirty="0" smtClean="0"/>
              <a:t>MLN </a:t>
            </a:r>
            <a:r>
              <a:rPr lang="en-US" sz="18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dirty="0" smtClean="0"/>
              <a:t> </a:t>
            </a:r>
            <a:r>
              <a:rPr lang="en-US" dirty="0" err="1" smtClean="0"/>
              <a:t>MaxSAT</a:t>
            </a:r>
            <a:endParaRPr lang="en-US" dirty="0" smtClean="0"/>
          </a:p>
          <a:p>
            <a:pPr lvl="1"/>
            <a:r>
              <a:rPr lang="en-US" b="1" dirty="0" smtClean="0"/>
              <a:t>Results:</a:t>
            </a:r>
            <a:r>
              <a:rPr lang="en-US" dirty="0" smtClean="0"/>
              <a:t> Eliminates most false positives (~70%) at the cost of introducing few false negatives (~2%) with limited feedback</a:t>
            </a:r>
            <a:endParaRPr lang="en-US" dirty="0"/>
          </a:p>
          <a:p>
            <a:endParaRPr lang="en-US" sz="2000" dirty="0" smtClean="0"/>
          </a:p>
          <a:p>
            <a:r>
              <a:rPr lang="en-US" dirty="0" smtClean="0"/>
              <a:t>Systematically combining program analysis and machine learning techniques with human intelligence is the future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31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62078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142"/>
    </mc:Choice>
    <mc:Fallback xmlns="">
      <p:transition xmlns:p14="http://schemas.microsoft.com/office/powerpoint/2010/main" spd="slow" advTm="5314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227287" y="1269934"/>
            <a:ext cx="6664452" cy="117005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Key Idea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41980" y="1344248"/>
            <a:ext cx="7435073" cy="969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600"/>
              </a:spcBef>
              <a:buClr>
                <a:srgbClr val="727CA3"/>
              </a:buClr>
              <a:buSzPct val="76000"/>
            </a:pPr>
            <a:r>
              <a:rPr lang="en-US" sz="2600" dirty="0" smtClean="0">
                <a:solidFill>
                  <a:prstClr val="black"/>
                </a:solidFill>
                <a:latin typeface="Calibri"/>
                <a:cs typeface="Calibri"/>
              </a:rPr>
              <a:t>Shift decisions about </a:t>
            </a:r>
            <a:r>
              <a:rPr lang="en-US" sz="2600" b="1" dirty="0" smtClean="0">
                <a:solidFill>
                  <a:prstClr val="black"/>
                </a:solidFill>
                <a:latin typeface="Calibri"/>
                <a:cs typeface="Calibri"/>
              </a:rPr>
              <a:t>usefulness</a:t>
            </a:r>
            <a:r>
              <a:rPr lang="en-US" sz="2600" dirty="0" smtClean="0">
                <a:solidFill>
                  <a:prstClr val="black"/>
                </a:solidFill>
                <a:latin typeface="Calibri"/>
                <a:cs typeface="Calibri"/>
              </a:rPr>
              <a:t> of results </a:t>
            </a:r>
          </a:p>
          <a:p>
            <a:pPr lvl="0" algn="ctr">
              <a:spcBef>
                <a:spcPts val="600"/>
              </a:spcBef>
              <a:buClr>
                <a:srgbClr val="727CA3"/>
              </a:buClr>
              <a:buSzPct val="76000"/>
            </a:pPr>
            <a:r>
              <a:rPr lang="en-US" sz="2600" dirty="0" smtClean="0">
                <a:solidFill>
                  <a:prstClr val="black"/>
                </a:solidFill>
                <a:latin typeface="Calibri"/>
                <a:cs typeface="Calibri"/>
              </a:rPr>
              <a:t>from </a:t>
            </a:r>
            <a:r>
              <a:rPr lang="en-US" sz="2600" b="1" dirty="0" smtClean="0">
                <a:solidFill>
                  <a:prstClr val="black"/>
                </a:solidFill>
                <a:latin typeface="Calibri"/>
                <a:cs typeface="Calibri"/>
              </a:rPr>
              <a:t>analysis writers</a:t>
            </a:r>
            <a:r>
              <a:rPr lang="en-US" sz="2600" dirty="0" smtClean="0">
                <a:solidFill>
                  <a:prstClr val="black"/>
                </a:solidFill>
                <a:latin typeface="Calibri"/>
                <a:cs typeface="Calibri"/>
              </a:rPr>
              <a:t> to </a:t>
            </a:r>
            <a:r>
              <a:rPr lang="en-US" sz="2600" b="1" dirty="0" smtClean="0">
                <a:solidFill>
                  <a:prstClr val="black"/>
                </a:solidFill>
                <a:latin typeface="Calibri"/>
                <a:cs typeface="Calibri"/>
              </a:rPr>
              <a:t>analysis users</a:t>
            </a:r>
          </a:p>
        </p:txBody>
      </p:sp>
      <p:sp>
        <p:nvSpPr>
          <p:cNvPr id="10" name="Right Arrow 9"/>
          <p:cNvSpPr/>
          <p:nvPr/>
        </p:nvSpPr>
        <p:spPr>
          <a:xfrm>
            <a:off x="1569919" y="3422335"/>
            <a:ext cx="2249027" cy="484750"/>
          </a:xfrm>
          <a:prstGeom prst="right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618917" y="2830940"/>
            <a:ext cx="1900051" cy="621002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0">
            <a:normAutofit/>
          </a:bodyPr>
          <a:lstStyle/>
          <a:p>
            <a:pPr algn="ctr"/>
            <a:r>
              <a:rPr lang="en-US" sz="2000" b="1" dirty="0" smtClean="0">
                <a:latin typeface="Calibri"/>
                <a:cs typeface="Calibri"/>
              </a:rPr>
              <a:t>Approximations</a:t>
            </a:r>
            <a:endParaRPr lang="en-US" sz="2000" b="1" dirty="0">
              <a:latin typeface="Calibri"/>
              <a:cs typeface="Calibri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4168" y="4326632"/>
            <a:ext cx="1696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Calibri"/>
                <a:cs typeface="Calibri"/>
              </a:rPr>
              <a:t>Analysis Writer</a:t>
            </a:r>
          </a:p>
        </p:txBody>
      </p:sp>
      <p:sp>
        <p:nvSpPr>
          <p:cNvPr id="18" name="Right Arrow 17"/>
          <p:cNvSpPr/>
          <p:nvPr/>
        </p:nvSpPr>
        <p:spPr>
          <a:xfrm rot="10800000">
            <a:off x="5444876" y="3419615"/>
            <a:ext cx="2204260" cy="484750"/>
          </a:xfrm>
          <a:prstGeom prst="right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7412456" y="4318151"/>
            <a:ext cx="1449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Calibri"/>
                <a:cs typeface="Calibri"/>
              </a:rPr>
              <a:t>Analysis User</a:t>
            </a:r>
          </a:p>
        </p:txBody>
      </p:sp>
      <p:sp>
        <p:nvSpPr>
          <p:cNvPr id="21" name="Oval 20"/>
          <p:cNvSpPr/>
          <p:nvPr/>
        </p:nvSpPr>
        <p:spPr>
          <a:xfrm>
            <a:off x="5629592" y="2808830"/>
            <a:ext cx="1900051" cy="621002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0">
            <a:normAutofit/>
          </a:bodyPr>
          <a:lstStyle/>
          <a:p>
            <a:pPr algn="ctr"/>
            <a:r>
              <a:rPr lang="en-US" sz="2000" b="1" dirty="0" smtClean="0">
                <a:latin typeface="Calibri"/>
                <a:cs typeface="Calibri"/>
              </a:rPr>
              <a:t>Feedback</a:t>
            </a:r>
            <a:endParaRPr lang="en-US" sz="2000" b="1" dirty="0">
              <a:latin typeface="Calibri"/>
              <a:cs typeface="Calibri"/>
            </a:endParaRPr>
          </a:p>
        </p:txBody>
      </p:sp>
      <p:sp>
        <p:nvSpPr>
          <p:cNvPr id="22" name="Document 21"/>
          <p:cNvSpPr/>
          <p:nvPr/>
        </p:nvSpPr>
        <p:spPr>
          <a:xfrm>
            <a:off x="3867969" y="2918195"/>
            <a:ext cx="1521970" cy="1764490"/>
          </a:xfrm>
          <a:prstGeom prst="flowChartDocument">
            <a:avLst/>
          </a:prstGeom>
          <a:solidFill>
            <a:schemeClr val="accent1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Calibri"/>
                <a:cs typeface="Calibri"/>
              </a:rPr>
              <a:t>Program</a:t>
            </a:r>
          </a:p>
          <a:p>
            <a:pPr algn="ctr"/>
            <a:r>
              <a:rPr lang="en-US" sz="2400" dirty="0" smtClean="0">
                <a:latin typeface="Calibri"/>
                <a:cs typeface="Calibri"/>
              </a:rPr>
              <a:t>Analysis</a:t>
            </a:r>
            <a:endParaRPr lang="en-US" sz="2400" dirty="0">
              <a:latin typeface="Calibri"/>
              <a:cs typeface="Calibri"/>
            </a:endParaRPr>
          </a:p>
        </p:txBody>
      </p:sp>
      <p:pic>
        <p:nvPicPr>
          <p:cNvPr id="24" name="Picture 23" descr="scientis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229" y="3031557"/>
            <a:ext cx="1263817" cy="1263817"/>
          </a:xfrm>
          <a:prstGeom prst="rect">
            <a:avLst/>
          </a:prstGeom>
        </p:spPr>
      </p:pic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3736" y="2990088"/>
            <a:ext cx="1371600" cy="1371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87136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783"/>
    </mc:Choice>
    <mc:Fallback xmlns="">
      <p:transition xmlns:p14="http://schemas.microsoft.com/office/powerpoint/2010/main" spd="slow" advTm="27783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8" grpId="0" animBg="1"/>
      <p:bldP spid="21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>
          <a:xfrm>
            <a:off x="307891" y="1697675"/>
            <a:ext cx="3957011" cy="42035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chemeClr val="accent2"/>
                </a:solidFill>
                <a:latin typeface="Courier New"/>
                <a:cs typeface="Courier New"/>
              </a:rPr>
              <a:t>1</a:t>
            </a:r>
            <a:r>
              <a:rPr lang="en-US" sz="1800" dirty="0" smtClean="0">
                <a:solidFill>
                  <a:schemeClr val="accent2"/>
                </a:solidFill>
              </a:rPr>
              <a:t> </a:t>
            </a:r>
            <a:r>
              <a:rPr lang="en-US" sz="1800" dirty="0" smtClean="0"/>
              <a:t>public </a:t>
            </a:r>
            <a:r>
              <a:rPr lang="en-US" sz="1800" dirty="0"/>
              <a:t>class </a:t>
            </a:r>
            <a:r>
              <a:rPr lang="en-US" sz="1800" dirty="0" err="1"/>
              <a:t>RequestHandler</a:t>
            </a:r>
            <a:r>
              <a:rPr lang="en-US" sz="1800" dirty="0"/>
              <a:t> { 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rgbClr val="9FB8CD"/>
                </a:solidFill>
                <a:latin typeface="Courier New"/>
                <a:cs typeface="Courier New"/>
              </a:rPr>
              <a:t>2</a:t>
            </a:r>
            <a:r>
              <a:rPr lang="en-US" sz="1800" dirty="0" smtClean="0"/>
              <a:t>     </a:t>
            </a:r>
            <a:r>
              <a:rPr lang="en-US" sz="1800" dirty="0" err="1" smtClean="0"/>
              <a:t>FtpRequestImpl</a:t>
            </a:r>
            <a:r>
              <a:rPr lang="en-US" sz="1800" dirty="0" smtClean="0"/>
              <a:t> request;</a:t>
            </a:r>
            <a:br>
              <a:rPr lang="en-US" sz="1800" dirty="0" smtClean="0"/>
            </a:br>
            <a:r>
              <a:rPr lang="en-US" sz="1800" dirty="0" smtClean="0">
                <a:solidFill>
                  <a:srgbClr val="9FB8CD"/>
                </a:solidFill>
                <a:latin typeface="Courier New"/>
                <a:cs typeface="Courier New"/>
              </a:rPr>
              <a:t>3</a:t>
            </a:r>
            <a:r>
              <a:rPr lang="en-US" sz="1800" dirty="0" smtClean="0"/>
              <a:t>     </a:t>
            </a:r>
            <a:r>
              <a:rPr lang="en-US" sz="1800" dirty="0" err="1" smtClean="0"/>
              <a:t>FtpWriter</a:t>
            </a:r>
            <a:r>
              <a:rPr lang="en-US" sz="1800" dirty="0" smtClean="0"/>
              <a:t> writer;</a:t>
            </a:r>
            <a:br>
              <a:rPr lang="en-US" sz="1800" dirty="0" smtClean="0"/>
            </a:br>
            <a:r>
              <a:rPr lang="en-US" sz="1800" dirty="0" smtClean="0">
                <a:solidFill>
                  <a:srgbClr val="9FB8CD"/>
                </a:solidFill>
                <a:latin typeface="Courier New"/>
                <a:cs typeface="Courier New"/>
              </a:rPr>
              <a:t>4</a:t>
            </a:r>
            <a:r>
              <a:rPr lang="en-US" sz="1800" dirty="0" smtClean="0"/>
              <a:t>     </a:t>
            </a:r>
            <a:r>
              <a:rPr lang="en-US" sz="1800" dirty="0" err="1" smtClean="0"/>
              <a:t>BufferedReader</a:t>
            </a:r>
            <a:r>
              <a:rPr lang="en-US" sz="1800" dirty="0" smtClean="0"/>
              <a:t> reader</a:t>
            </a:r>
            <a:r>
              <a:rPr lang="en-US" sz="1800" dirty="0"/>
              <a:t>;</a:t>
            </a:r>
            <a:br>
              <a:rPr lang="en-US" sz="1800" dirty="0"/>
            </a:br>
            <a:r>
              <a:rPr lang="en-US" sz="1800" dirty="0" smtClean="0">
                <a:solidFill>
                  <a:srgbClr val="9FB8CD"/>
                </a:solidFill>
                <a:latin typeface="Courier New"/>
                <a:cs typeface="Courier New"/>
              </a:rPr>
              <a:t>5</a:t>
            </a:r>
            <a:r>
              <a:rPr lang="en-US" sz="1800" dirty="0" smtClean="0"/>
              <a:t>     </a:t>
            </a:r>
            <a:r>
              <a:rPr lang="en-US" sz="1800" dirty="0"/>
              <a:t>Socket </a:t>
            </a:r>
            <a:r>
              <a:rPr lang="en-US" sz="1800" dirty="0" err="1" smtClean="0"/>
              <a:t>controlSocket</a:t>
            </a:r>
            <a:r>
              <a:rPr lang="en-US" sz="1800" dirty="0"/>
              <a:t>;</a:t>
            </a:r>
            <a:br>
              <a:rPr lang="en-US" sz="1800" dirty="0"/>
            </a:br>
            <a:r>
              <a:rPr lang="en-US" sz="1800" dirty="0" smtClean="0">
                <a:solidFill>
                  <a:srgbClr val="9FB8CD"/>
                </a:solidFill>
                <a:latin typeface="Courier New"/>
                <a:cs typeface="Courier New"/>
              </a:rPr>
              <a:t>6</a:t>
            </a:r>
            <a:r>
              <a:rPr lang="en-US" sz="1800" dirty="0" smtClean="0"/>
              <a:t>     </a:t>
            </a:r>
            <a:r>
              <a:rPr lang="en-US" sz="1800" dirty="0" err="1" smtClean="0"/>
              <a:t>boolean</a:t>
            </a:r>
            <a:r>
              <a:rPr lang="en-US" sz="1800" dirty="0"/>
              <a:t> </a:t>
            </a:r>
            <a:r>
              <a:rPr lang="en-US" sz="1800" dirty="0" err="1" smtClean="0"/>
              <a:t>isConnectionClosed</a:t>
            </a:r>
            <a:r>
              <a:rPr lang="en-US" sz="1800" dirty="0" smtClean="0"/>
              <a:t>;</a:t>
            </a:r>
            <a:br>
              <a:rPr lang="en-US" sz="1800" dirty="0" smtClean="0"/>
            </a:br>
            <a:r>
              <a:rPr lang="en-US" sz="1800" dirty="0" smtClean="0">
                <a:solidFill>
                  <a:srgbClr val="9FB8CD"/>
                </a:solidFill>
                <a:latin typeface="Courier New"/>
                <a:cs typeface="Courier New"/>
              </a:rPr>
              <a:t>7</a:t>
            </a:r>
            <a:r>
              <a:rPr lang="en-US" sz="1800" dirty="0" smtClean="0"/>
              <a:t>     …</a:t>
            </a:r>
            <a:br>
              <a:rPr lang="en-US" sz="1800" dirty="0" smtClean="0"/>
            </a:b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9FB8CD"/>
                </a:solidFill>
                <a:latin typeface="Courier New"/>
                <a:cs typeface="Courier New"/>
              </a:rPr>
              <a:t>8</a:t>
            </a:r>
            <a:r>
              <a:rPr lang="en-US" sz="1800" dirty="0" smtClean="0">
                <a:solidFill>
                  <a:prstClr val="black"/>
                </a:solidFill>
              </a:rPr>
              <a:t>  public </a:t>
            </a:r>
            <a:r>
              <a:rPr lang="en-US" sz="1800" dirty="0">
                <a:solidFill>
                  <a:prstClr val="black"/>
                </a:solidFill>
              </a:rPr>
              <a:t>void </a:t>
            </a:r>
            <a:r>
              <a:rPr lang="en-US" sz="1800" dirty="0" err="1" smtClean="0">
                <a:solidFill>
                  <a:prstClr val="black"/>
                </a:solidFill>
              </a:rPr>
              <a:t>getRequest</a:t>
            </a:r>
            <a:r>
              <a:rPr lang="en-US" sz="1800" dirty="0" smtClean="0">
                <a:solidFill>
                  <a:prstClr val="black"/>
                </a:solidFill>
              </a:rPr>
              <a:t>( ) {</a:t>
            </a:r>
            <a:br>
              <a:rPr lang="en-US" sz="1800" dirty="0" smtClean="0">
                <a:solidFill>
                  <a:prstClr val="black"/>
                </a:solidFill>
              </a:rPr>
            </a:br>
            <a:endParaRPr lang="en-US" sz="1800" dirty="0" smtClean="0">
              <a:solidFill>
                <a:prstClr val="black"/>
              </a:solidFill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rgbClr val="9FB8CD"/>
                </a:solidFill>
                <a:latin typeface="Courier New"/>
                <a:cs typeface="Courier New"/>
              </a:rPr>
              <a:t>10</a:t>
            </a:r>
            <a:r>
              <a:rPr lang="en-US" sz="1800" dirty="0" smtClean="0">
                <a:solidFill>
                  <a:prstClr val="black"/>
                </a:solidFill>
              </a:rPr>
              <a:t> } </a:t>
            </a:r>
            <a:r>
              <a:rPr lang="en-US" sz="1800" dirty="0">
                <a:solidFill>
                  <a:prstClr val="black"/>
                </a:solidFill>
              </a:rPr>
              <a:t/>
            </a:r>
            <a:br>
              <a:rPr lang="en-US" sz="1800" dirty="0">
                <a:solidFill>
                  <a:prstClr val="black"/>
                </a:solidFill>
              </a:rPr>
            </a:br>
            <a:endParaRPr lang="en-US" sz="18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Example: </a:t>
            </a:r>
            <a:r>
              <a:rPr lang="en-US" dirty="0"/>
              <a:t>Static </a:t>
            </a:r>
            <a:r>
              <a:rPr lang="en-US" dirty="0" err="1"/>
              <a:t>D</a:t>
            </a:r>
            <a:r>
              <a:rPr lang="en-US" dirty="0" err="1" smtClean="0"/>
              <a:t>atarace</a:t>
            </a:r>
            <a:r>
              <a:rPr lang="en-US" dirty="0" smtClean="0"/>
              <a:t> </a:t>
            </a:r>
            <a:r>
              <a:rPr lang="en-US" dirty="0"/>
              <a:t>D</a:t>
            </a:r>
            <a:r>
              <a:rPr lang="en-US" dirty="0" smtClean="0"/>
              <a:t>etection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307410" y="1622388"/>
            <a:ext cx="4553033" cy="44781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buClr>
                <a:srgbClr val="727CA3"/>
              </a:buClr>
              <a:buSzPct val="76000"/>
            </a:pPr>
            <a:r>
              <a:rPr lang="en-US" dirty="0" smtClean="0">
                <a:solidFill>
                  <a:srgbClr val="9FB8CD"/>
                </a:solidFill>
                <a:latin typeface="Courier New"/>
                <a:cs typeface="Courier New"/>
              </a:rPr>
              <a:t>11</a:t>
            </a:r>
            <a:r>
              <a:rPr lang="en-US" dirty="0" smtClean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public 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void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close( ) 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{ </a:t>
            </a:r>
            <a:b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</a:br>
            <a:r>
              <a:rPr lang="en-US" dirty="0" smtClean="0">
                <a:solidFill>
                  <a:srgbClr val="9FB8CD"/>
                </a:solidFill>
                <a:latin typeface="Courier New"/>
                <a:cs typeface="Courier New"/>
              </a:rPr>
              <a:t>12</a:t>
            </a:r>
            <a:r>
              <a:rPr lang="en-US" dirty="0" smtClean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     synchronized (this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) {</a:t>
            </a:r>
            <a:b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</a:br>
            <a:r>
              <a:rPr lang="en-US" dirty="0" smtClean="0">
                <a:solidFill>
                  <a:srgbClr val="9FB8CD"/>
                </a:solidFill>
                <a:latin typeface="Courier New"/>
                <a:cs typeface="Courier New"/>
              </a:rPr>
              <a:t>13</a:t>
            </a:r>
            <a:r>
              <a:rPr lang="en-US" dirty="0" smtClean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           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if (</a:t>
            </a:r>
            <a:r>
              <a:rPr lang="en-US" dirty="0" err="1">
                <a:solidFill>
                  <a:prstClr val="black"/>
                </a:solidFill>
                <a:latin typeface="Garamond" panose="02020404030301010803" pitchFamily="18" charset="0"/>
              </a:rPr>
              <a:t>isConnectionClosed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) </a:t>
            </a:r>
            <a:endParaRPr lang="en-US" dirty="0" smtClean="0">
              <a:solidFill>
                <a:prstClr val="black"/>
              </a:solidFill>
              <a:latin typeface="Garamond" panose="02020404030301010803" pitchFamily="18" charset="0"/>
            </a:endParaRPr>
          </a:p>
          <a:p>
            <a:pPr>
              <a:spcBef>
                <a:spcPts val="600"/>
              </a:spcBef>
              <a:buClr>
                <a:srgbClr val="727CA3"/>
              </a:buClr>
              <a:buSzPct val="76000"/>
            </a:pPr>
            <a:r>
              <a:rPr lang="en-US" dirty="0" smtClean="0">
                <a:solidFill>
                  <a:srgbClr val="9FB8CD"/>
                </a:solidFill>
                <a:latin typeface="Courier New"/>
                <a:cs typeface="Courier New"/>
              </a:rPr>
              <a:t>14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                    return;</a:t>
            </a:r>
            <a:b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</a:br>
            <a:r>
              <a:rPr lang="en-US" dirty="0" smtClean="0">
                <a:solidFill>
                  <a:srgbClr val="9FB8CD"/>
                </a:solidFill>
                <a:latin typeface="Courier New"/>
                <a:cs typeface="Courier New"/>
              </a:rPr>
              <a:t>15</a:t>
            </a:r>
            <a:r>
              <a:rPr lang="en-US" dirty="0" smtClean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           </a:t>
            </a:r>
            <a:r>
              <a:rPr lang="en-US" dirty="0" err="1" smtClean="0">
                <a:solidFill>
                  <a:prstClr val="black"/>
                </a:solidFill>
                <a:latin typeface="Garamond" panose="02020404030301010803" pitchFamily="18" charset="0"/>
              </a:rPr>
              <a:t>isConnectionClosed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 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= true;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/>
            </a:r>
            <a:b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</a:br>
            <a:r>
              <a:rPr lang="en-US" dirty="0" smtClean="0">
                <a:solidFill>
                  <a:srgbClr val="9FB8CD"/>
                </a:solidFill>
                <a:latin typeface="Courier New"/>
                <a:cs typeface="Courier New"/>
              </a:rPr>
              <a:t>16</a:t>
            </a:r>
            <a:r>
              <a:rPr lang="en-US" dirty="0" smtClean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     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}</a:t>
            </a:r>
            <a:b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</a:b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/>
            </a:r>
            <a:b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</a:br>
            <a:endParaRPr lang="en-US" dirty="0" smtClean="0">
              <a:solidFill>
                <a:prstClr val="black"/>
              </a:solidFill>
              <a:latin typeface="Garamond" panose="02020404030301010803" pitchFamily="18" charset="0"/>
            </a:endParaRPr>
          </a:p>
          <a:p>
            <a:pPr>
              <a:spcBef>
                <a:spcPts val="600"/>
              </a:spcBef>
              <a:buClr>
                <a:srgbClr val="727CA3"/>
              </a:buClr>
              <a:buSzPct val="76000"/>
            </a:pP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/>
            </a:r>
            <a:b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</a:br>
            <a:endParaRPr lang="en-US" dirty="0" smtClean="0">
              <a:solidFill>
                <a:prstClr val="black"/>
              </a:solidFill>
              <a:latin typeface="Garamond" panose="02020404030301010803" pitchFamily="18" charset="0"/>
            </a:endParaRPr>
          </a:p>
          <a:p>
            <a:pPr>
              <a:spcBef>
                <a:spcPts val="600"/>
              </a:spcBef>
              <a:buClr>
                <a:srgbClr val="727CA3"/>
              </a:buClr>
              <a:buSzPct val="76000"/>
            </a:pPr>
            <a:r>
              <a:rPr lang="en-US" dirty="0" smtClean="0">
                <a:solidFill>
                  <a:srgbClr val="9FB8CD"/>
                </a:solidFill>
                <a:latin typeface="Courier New"/>
                <a:cs typeface="Courier New"/>
              </a:rPr>
              <a:t>21</a:t>
            </a:r>
            <a:r>
              <a:rPr lang="en-US" dirty="0" smtClean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     </a:t>
            </a:r>
            <a:r>
              <a:rPr lang="en-US" dirty="0" err="1">
                <a:solidFill>
                  <a:prstClr val="black"/>
                </a:solidFill>
                <a:latin typeface="Garamond" panose="02020404030301010803" pitchFamily="18" charset="0"/>
              </a:rPr>
              <a:t>reader.close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();</a:t>
            </a:r>
            <a:b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</a:br>
            <a:r>
              <a:rPr lang="en-US" dirty="0" smtClean="0">
                <a:solidFill>
                  <a:srgbClr val="9FB8CD"/>
                </a:solidFill>
                <a:latin typeface="Courier New"/>
                <a:cs typeface="Courier New"/>
              </a:rPr>
              <a:t>22</a:t>
            </a:r>
            <a:r>
              <a:rPr lang="en-US" dirty="0" smtClean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     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reader = null;</a:t>
            </a:r>
            <a:b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</a:br>
            <a:r>
              <a:rPr lang="en-US" dirty="0" smtClean="0">
                <a:solidFill>
                  <a:srgbClr val="9FB8CD"/>
                </a:solidFill>
                <a:latin typeface="Courier New"/>
                <a:cs typeface="Courier New"/>
              </a:rPr>
              <a:t>23</a:t>
            </a:r>
            <a:r>
              <a:rPr lang="en-US" dirty="0" smtClean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     </a:t>
            </a:r>
            <a:r>
              <a:rPr lang="en-US" dirty="0" err="1">
                <a:solidFill>
                  <a:prstClr val="black"/>
                </a:solidFill>
                <a:latin typeface="Garamond" panose="02020404030301010803" pitchFamily="18" charset="0"/>
              </a:rPr>
              <a:t>controlSocket.close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();</a:t>
            </a:r>
            <a:b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</a:br>
            <a:r>
              <a:rPr lang="en-US" dirty="0" smtClean="0">
                <a:solidFill>
                  <a:srgbClr val="9FB8CD"/>
                </a:solidFill>
                <a:latin typeface="Courier New"/>
                <a:cs typeface="Courier New"/>
              </a:rPr>
              <a:t>24</a:t>
            </a:r>
            <a:r>
              <a:rPr lang="en-US" dirty="0" smtClean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       </a:t>
            </a:r>
            <a:r>
              <a:rPr lang="en-US" dirty="0" err="1">
                <a:solidFill>
                  <a:prstClr val="black"/>
                </a:solidFill>
                <a:latin typeface="Garamond" panose="02020404030301010803" pitchFamily="18" charset="0"/>
              </a:rPr>
              <a:t>controlSocket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 = null;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/>
            </a:r>
            <a:b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</a:br>
            <a:r>
              <a:rPr lang="en-US" dirty="0" smtClean="0">
                <a:solidFill>
                  <a:srgbClr val="9FB8CD"/>
                </a:solidFill>
                <a:latin typeface="Courier New"/>
                <a:cs typeface="Courier New"/>
              </a:rPr>
              <a:t>25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prstClr val="black"/>
                </a:solidFill>
                <a:latin typeface="Garamond" panose="02020404030301010803" pitchFamily="18" charset="0"/>
              </a:rPr>
              <a:t>}</a:t>
            </a:r>
            <a:endParaRPr lang="en-US" dirty="0"/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458894" y="1162560"/>
            <a:ext cx="8229600" cy="478307"/>
          </a:xfrm>
          <a:prstGeom prst="rect">
            <a:avLst/>
          </a:prstGeom>
        </p:spPr>
        <p:txBody>
          <a:bodyPr vert="horz">
            <a:normAutofit lnSpcReduction="10000"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Garamond" panose="02020404030301010803" pitchFamily="18" charset="0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Garamond" panose="02020404030301010803" pitchFamily="18" charset="0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smtClean="0">
                <a:solidFill>
                  <a:srgbClr val="595959"/>
                </a:solidFill>
                <a:latin typeface="Chalkboard"/>
                <a:cs typeface="Chalkboard"/>
              </a:rPr>
              <a:t>Code snippet from </a:t>
            </a:r>
            <a:r>
              <a:rPr lang="en-US" dirty="0" smtClean="0">
                <a:solidFill>
                  <a:srgbClr val="0000FF"/>
                </a:solidFill>
                <a:latin typeface="Chalkboard"/>
                <a:cs typeface="Chalkboard"/>
              </a:rPr>
              <a:t>Apache FTP Server</a:t>
            </a:r>
            <a:endParaRPr lang="en-US" dirty="0">
              <a:solidFill>
                <a:srgbClr val="0000FF"/>
              </a:solidFill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12442" y="4496475"/>
            <a:ext cx="2951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FB8CD"/>
                </a:solidFill>
                <a:latin typeface="Courier New"/>
                <a:cs typeface="Courier New"/>
              </a:rPr>
              <a:t>9</a:t>
            </a:r>
            <a:r>
              <a:rPr lang="en-US" dirty="0">
                <a:solidFill>
                  <a:prstClr val="black"/>
                </a:solidFill>
              </a:rPr>
              <a:t>         return request;     // </a:t>
            </a:r>
            <a:r>
              <a:rPr lang="en-US" b="1" dirty="0" smtClean="0">
                <a:solidFill>
                  <a:srgbClr val="000000"/>
                </a:solidFill>
              </a:rPr>
              <a:t>x0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313731" y="3355246"/>
            <a:ext cx="3086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FB8CD"/>
                </a:solidFill>
                <a:latin typeface="Courier New"/>
                <a:cs typeface="Courier New"/>
              </a:rPr>
              <a:t>17</a:t>
            </a:r>
            <a:r>
              <a:rPr lang="en-US" dirty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       </a:t>
            </a:r>
            <a:r>
              <a:rPr lang="en-US" dirty="0" err="1">
                <a:solidFill>
                  <a:prstClr val="black"/>
                </a:solidFill>
                <a:latin typeface="Garamond" panose="02020404030301010803" pitchFamily="18" charset="0"/>
              </a:rPr>
              <a:t>request.clear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();     // </a:t>
            </a:r>
            <a:r>
              <a:rPr lang="en-US" b="1" dirty="0">
                <a:solidFill>
                  <a:srgbClr val="000000"/>
                </a:solidFill>
                <a:latin typeface="Garamond" panose="02020404030301010803" pitchFamily="18" charset="0"/>
              </a:rPr>
              <a:t>x1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313732" y="3677798"/>
            <a:ext cx="3105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FB8CD"/>
                </a:solidFill>
                <a:latin typeface="Courier New"/>
                <a:cs typeface="Courier New"/>
              </a:rPr>
              <a:t>18</a:t>
            </a:r>
            <a:r>
              <a:rPr lang="en-US" dirty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       request = null;     // </a:t>
            </a:r>
            <a:r>
              <a:rPr lang="en-US" b="1" dirty="0" smtClean="0">
                <a:solidFill>
                  <a:srgbClr val="000000"/>
                </a:solidFill>
                <a:latin typeface="Garamond" panose="02020404030301010803" pitchFamily="18" charset="0"/>
              </a:rPr>
              <a:t>x2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303652" y="3970110"/>
            <a:ext cx="3094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FB8CD"/>
                </a:solidFill>
                <a:latin typeface="Courier New"/>
                <a:cs typeface="Courier New"/>
              </a:rPr>
              <a:t>19</a:t>
            </a:r>
            <a:r>
              <a:rPr lang="en-US" dirty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       </a:t>
            </a:r>
            <a:r>
              <a:rPr lang="en-US" dirty="0" err="1">
                <a:solidFill>
                  <a:prstClr val="black"/>
                </a:solidFill>
                <a:latin typeface="Garamond" panose="02020404030301010803" pitchFamily="18" charset="0"/>
              </a:rPr>
              <a:t>writer.close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();       // </a:t>
            </a:r>
            <a:r>
              <a:rPr lang="en-US" b="1" dirty="0" smtClean="0">
                <a:solidFill>
                  <a:srgbClr val="000000"/>
                </a:solidFill>
                <a:latin typeface="Garamond" panose="02020404030301010803" pitchFamily="18" charset="0"/>
              </a:rPr>
              <a:t>y1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313730" y="4307981"/>
            <a:ext cx="3090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9FB8CD"/>
                </a:solidFill>
                <a:latin typeface="Courier New"/>
                <a:cs typeface="Courier New"/>
              </a:rPr>
              <a:t>20</a:t>
            </a:r>
            <a:r>
              <a:rPr lang="en-US" dirty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dirty="0">
                <a:solidFill>
                  <a:prstClr val="black"/>
                </a:solidFill>
                <a:latin typeface="Garamond" panose="02020404030301010803" pitchFamily="18" charset="0"/>
              </a:rPr>
              <a:t>       writer = null;       // </a:t>
            </a:r>
            <a:r>
              <a:rPr lang="en-US" b="1" dirty="0" smtClean="0">
                <a:solidFill>
                  <a:srgbClr val="000000"/>
                </a:solidFill>
                <a:latin typeface="Garamond" panose="02020404030301010803" pitchFamily="18" charset="0"/>
              </a:rPr>
              <a:t>y2</a:t>
            </a:r>
            <a:endParaRPr lang="en-US" dirty="0"/>
          </a:p>
        </p:txBody>
      </p:sp>
      <p:cxnSp>
        <p:nvCxnSpPr>
          <p:cNvPr id="16" name="Straight Connector 15"/>
          <p:cNvCxnSpPr>
            <a:stCxn id="22" idx="3"/>
            <a:endCxn id="20" idx="1"/>
          </p:cNvCxnSpPr>
          <p:nvPr/>
        </p:nvCxnSpPr>
        <p:spPr>
          <a:xfrm flipV="1">
            <a:off x="3302996" y="3898625"/>
            <a:ext cx="1049674" cy="831730"/>
          </a:xfrm>
          <a:prstGeom prst="line">
            <a:avLst/>
          </a:prstGeom>
          <a:ln w="25400">
            <a:solidFill>
              <a:srgbClr val="FF0000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524173" y="3914945"/>
            <a:ext cx="4371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R1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4352670" y="3748352"/>
            <a:ext cx="3014878" cy="300545"/>
          </a:xfrm>
          <a:prstGeom prst="roundRect">
            <a:avLst/>
          </a:prstGeom>
          <a:noFill/>
          <a:ln w="25400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4349966" y="3441402"/>
            <a:ext cx="3014878" cy="300545"/>
          </a:xfrm>
          <a:prstGeom prst="roundRect">
            <a:avLst/>
          </a:prstGeom>
          <a:noFill/>
          <a:ln w="25400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288118" y="4580082"/>
            <a:ext cx="3014878" cy="300545"/>
          </a:xfrm>
          <a:prstGeom prst="round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Curved Connector 27"/>
          <p:cNvCxnSpPr>
            <a:stCxn id="21" idx="3"/>
            <a:endCxn id="20" idx="3"/>
          </p:cNvCxnSpPr>
          <p:nvPr/>
        </p:nvCxnSpPr>
        <p:spPr>
          <a:xfrm>
            <a:off x="7364844" y="3591675"/>
            <a:ext cx="2704" cy="306950"/>
          </a:xfrm>
          <a:prstGeom prst="curvedConnector3">
            <a:avLst>
              <a:gd name="adj1" fmla="val 8554142"/>
            </a:avLst>
          </a:prstGeom>
          <a:ln w="25400"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539338" y="3493562"/>
            <a:ext cx="453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R2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4349963" y="4360102"/>
            <a:ext cx="3014878" cy="300545"/>
          </a:xfrm>
          <a:prstGeom prst="roundRect">
            <a:avLst/>
          </a:prstGeom>
          <a:noFill/>
          <a:ln w="25400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/>
          <p:cNvSpPr/>
          <p:nvPr/>
        </p:nvSpPr>
        <p:spPr>
          <a:xfrm>
            <a:off x="4347259" y="4053152"/>
            <a:ext cx="3014878" cy="300545"/>
          </a:xfrm>
          <a:prstGeom prst="roundRect">
            <a:avLst/>
          </a:prstGeom>
          <a:noFill/>
          <a:ln w="25400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Curved Connector 36"/>
          <p:cNvCxnSpPr>
            <a:stCxn id="36" idx="3"/>
            <a:endCxn id="35" idx="3"/>
          </p:cNvCxnSpPr>
          <p:nvPr/>
        </p:nvCxnSpPr>
        <p:spPr>
          <a:xfrm>
            <a:off x="7362137" y="4203425"/>
            <a:ext cx="2704" cy="306950"/>
          </a:xfrm>
          <a:prstGeom prst="curvedConnector3">
            <a:avLst>
              <a:gd name="adj1" fmla="val 8554142"/>
            </a:avLst>
          </a:prstGeom>
          <a:ln w="25400"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7536631" y="4130712"/>
            <a:ext cx="453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R3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4359660" y="4954217"/>
            <a:ext cx="3014878" cy="290851"/>
          </a:xfrm>
          <a:prstGeom prst="roundRect">
            <a:avLst/>
          </a:prstGeom>
          <a:noFill/>
          <a:ln w="25400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/>
          <p:cNvSpPr/>
          <p:nvPr/>
        </p:nvSpPr>
        <p:spPr>
          <a:xfrm>
            <a:off x="4356956" y="4670628"/>
            <a:ext cx="3014878" cy="276900"/>
          </a:xfrm>
          <a:prstGeom prst="roundRect">
            <a:avLst/>
          </a:prstGeom>
          <a:noFill/>
          <a:ln w="25400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Curved Connector 40"/>
          <p:cNvCxnSpPr>
            <a:stCxn id="40" idx="3"/>
            <a:endCxn id="39" idx="3"/>
          </p:cNvCxnSpPr>
          <p:nvPr/>
        </p:nvCxnSpPr>
        <p:spPr>
          <a:xfrm>
            <a:off x="7371834" y="4809078"/>
            <a:ext cx="2704" cy="290565"/>
          </a:xfrm>
          <a:prstGeom prst="curvedConnector3">
            <a:avLst>
              <a:gd name="adj1" fmla="val 8554142"/>
            </a:avLst>
          </a:prstGeom>
          <a:ln w="25400"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7546328" y="4722787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R4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4359658" y="5513808"/>
            <a:ext cx="3014878" cy="264484"/>
          </a:xfrm>
          <a:prstGeom prst="roundRect">
            <a:avLst/>
          </a:prstGeom>
          <a:noFill/>
          <a:ln w="25400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ounded Rectangle 46"/>
          <p:cNvSpPr/>
          <p:nvPr/>
        </p:nvSpPr>
        <p:spPr>
          <a:xfrm>
            <a:off x="4356954" y="5252327"/>
            <a:ext cx="3014878" cy="257509"/>
          </a:xfrm>
          <a:prstGeom prst="roundRect">
            <a:avLst/>
          </a:prstGeom>
          <a:noFill/>
          <a:ln w="25400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Curved Connector 47"/>
          <p:cNvCxnSpPr>
            <a:stCxn id="47" idx="3"/>
            <a:endCxn id="46" idx="3"/>
          </p:cNvCxnSpPr>
          <p:nvPr/>
        </p:nvCxnSpPr>
        <p:spPr>
          <a:xfrm>
            <a:off x="7371832" y="5381082"/>
            <a:ext cx="2704" cy="264968"/>
          </a:xfrm>
          <a:prstGeom prst="curvedConnector3">
            <a:avLst>
              <a:gd name="adj1" fmla="val 8554142"/>
            </a:avLst>
          </a:prstGeom>
          <a:ln w="25400"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7546326" y="5329887"/>
            <a:ext cx="453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R5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3" name="Rounded Rectangle 42"/>
          <p:cNvSpPr/>
          <p:nvPr/>
        </p:nvSpPr>
        <p:spPr>
          <a:xfrm>
            <a:off x="4342245" y="3748768"/>
            <a:ext cx="3014878" cy="300545"/>
          </a:xfrm>
          <a:prstGeom prst="round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70288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218"/>
    </mc:Choice>
    <mc:Fallback xmlns="">
      <p:transition xmlns:p14="http://schemas.microsoft.com/office/powerpoint/2010/main" spd="slow" advTm="10121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20" grpId="0" animBg="1"/>
      <p:bldP spid="20" grpId="1" animBg="1"/>
      <p:bldP spid="21" grpId="1" animBg="1"/>
      <p:bldP spid="21" grpId="2" animBg="1"/>
      <p:bldP spid="22" grpId="0" animBg="1"/>
      <p:bldP spid="22" grpId="1" animBg="1"/>
      <p:bldP spid="34" grpId="0"/>
      <p:bldP spid="34" grpId="1"/>
      <p:bldP spid="35" grpId="0" animBg="1"/>
      <p:bldP spid="35" grpId="1" animBg="1"/>
      <p:bldP spid="36" grpId="0" animBg="1"/>
      <p:bldP spid="36" grpId="1" animBg="1"/>
      <p:bldP spid="38" grpId="0"/>
      <p:bldP spid="38" grpId="1"/>
      <p:bldP spid="39" grpId="0" animBg="1"/>
      <p:bldP spid="39" grpId="1" animBg="1"/>
      <p:bldP spid="40" grpId="0" animBg="1"/>
      <p:bldP spid="40" grpId="1" animBg="1"/>
      <p:bldP spid="42" grpId="0"/>
      <p:bldP spid="42" grpId="1"/>
      <p:bldP spid="46" grpId="0" animBg="1"/>
      <p:bldP spid="47" grpId="0" animBg="1"/>
      <p:bldP spid="49" grpId="0"/>
      <p:bldP spid="43" grpId="4" animBg="1"/>
      <p:bldP spid="43" grpId="5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</a:t>
            </a:r>
            <a:r>
              <a:rPr lang="en-US" dirty="0"/>
              <a:t>U</a:t>
            </a:r>
            <a:r>
              <a:rPr lang="en-US" dirty="0" smtClean="0"/>
              <a:t>ser Feedback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2" name="Picture 11" descr="reports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64" y="1150688"/>
            <a:ext cx="6133283" cy="5045120"/>
          </a:xfrm>
          <a:prstGeom prst="rect">
            <a:avLst/>
          </a:prstGeom>
        </p:spPr>
      </p:pic>
      <p:pic>
        <p:nvPicPr>
          <p:cNvPr id="10" name="Picture 9" descr="reports2.pdf"/>
          <p:cNvPicPr preferRelativeResize="0"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479" y="1150677"/>
            <a:ext cx="6135624" cy="5047488"/>
          </a:xfrm>
          <a:prstGeom prst="rect">
            <a:avLst/>
          </a:prstGeom>
        </p:spPr>
      </p:pic>
      <p:pic>
        <p:nvPicPr>
          <p:cNvPr id="14" name="Picture 13" descr="reports3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1208" y="2811233"/>
            <a:ext cx="457200" cy="5715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264"/>
    </mc:Choice>
    <mc:Fallback xmlns="">
      <p:transition xmlns:p14="http://schemas.microsoft.com/office/powerpoint/2010/main" spd="slow" advTm="36264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4402E-6 -1.38362E-6 L -0.10231 -0.07288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24" y="-36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After </a:t>
            </a:r>
            <a:r>
              <a:rPr lang="en-US" dirty="0"/>
              <a:t>U</a:t>
            </a:r>
            <a:r>
              <a:rPr lang="en-US" dirty="0" smtClean="0"/>
              <a:t>ser Feedback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3" name="Picture 2" descr="reports4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768" y="1152144"/>
            <a:ext cx="6129683" cy="5047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30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329"/>
    </mc:Choice>
    <mc:Fallback xmlns="">
      <p:transition xmlns:p14="http://schemas.microsoft.com/office/powerpoint/2010/main" spd="slow" advTm="2932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System For User-Guided Analysis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300" y="2286000"/>
            <a:ext cx="8661400" cy="22733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300" y="2286000"/>
            <a:ext cx="8661400" cy="22733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600" y="2286000"/>
            <a:ext cx="8674100" cy="22733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9455" y="2285917"/>
            <a:ext cx="8674100" cy="22860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8600" y="2286000"/>
            <a:ext cx="8674100" cy="22733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8600" y="2286000"/>
            <a:ext cx="8674100" cy="22733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8600" y="2286000"/>
            <a:ext cx="8674100" cy="22733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28600" y="2286000"/>
            <a:ext cx="8674100" cy="22733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45066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998"/>
    </mc:Choice>
    <mc:Fallback xmlns="">
      <p:transition xmlns:p14="http://schemas.microsoft.com/office/powerpoint/2010/main" spd="slow" advTm="7199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Logical Analysis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mtClean="0"/>
              <a:t>ESEC/FSE 2015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7DF5D7-FF41-4BF6-8958-28DFF1DB182D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00" y="2286000"/>
            <a:ext cx="8661400" cy="22733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174318" y="2694456"/>
            <a:ext cx="1444363" cy="1170499"/>
          </a:xfrm>
          <a:prstGeom prst="ellipse">
            <a:avLst/>
          </a:prstGeom>
          <a:noFill/>
          <a:ln w="38100">
            <a:solidFill>
              <a:srgbClr val="0000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65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84"/>
    </mc:Choice>
    <mc:Fallback xmlns="">
      <p:transition xmlns:p14="http://schemas.microsoft.com/office/powerpoint/2010/main" spd="slow" advTm="11384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1|10.5|8.5|5.8|12.5|24.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|15.3|1.6|3.3|33.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6|22.3|19|4.3|6|12.2|5.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6.7|17.6|4.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|11.7|8.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6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|1.6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1|6.7|4.8|16.9|4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10.4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|6.5|4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7|5|5.7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9|8.9|9|5.6|17.9|9|4.5|2.9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4|48.7|39.3|1.6|1|1.9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3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.1|7.8|1.2|0.3|4.3|18.7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4|3.7|25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|6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.9|15.6|36.6|7.8|1.3|0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5|8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3|1.8|6.1|7.1|8.2|4.5|3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4.1|11.9|5.1|6.3|9.7|8.9|10.2|9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4|7.8|6.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4|17.9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legant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Custom 1">
      <a:majorFont>
        <a:latin typeface="Garamond"/>
        <a:ea typeface=""/>
        <a:cs typeface=""/>
      </a:majorFont>
      <a:minorFont>
        <a:latin typeface="Garamond"/>
        <a:ea typeface=""/>
        <a:cs typeface="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elegant" id="{4F5F41D9-9FFF-4ED8-9C7F-C1ACADA51854}" vid="{60351B06-E032-4235-A2F9-2C204A0F36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8ED355A42788143AE0FB0D22F302F2E" ma:contentTypeVersion="1" ma:contentTypeDescription="Create a new document." ma:contentTypeScope="" ma:versionID="31bce0da7b120c2ed0a0b0f7e09a2746">
  <xsd:schema xmlns:xsd="http://www.w3.org/2001/XMLSchema" xmlns:xs="http://www.w3.org/2001/XMLSchema" xmlns:p="http://schemas.microsoft.com/office/2006/metadata/properties" xmlns:ns3="645017dd-093d-4fe6-8749-94edcd17ab36" targetNamespace="http://schemas.microsoft.com/office/2006/metadata/properties" ma:root="true" ma:fieldsID="436f62787a1dbbb720be1912f308f81f" ns3:_="">
    <xsd:import namespace="645017dd-093d-4fe6-8749-94edcd17ab36"/>
    <xsd:element name="properties">
      <xsd:complexType>
        <xsd:sequence>
          <xsd:element name="documentManagement">
            <xsd:complexType>
              <xsd:all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5017dd-093d-4fe6-8749-94edcd17ab3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B621055-3A2D-42F9-B8D3-AEB84A18ED4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A6884DA-E94B-4DCE-9FF8-5930163FDDBC}">
  <ds:schemaRefs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purl.org/dc/terms/"/>
    <ds:schemaRef ds:uri="645017dd-093d-4fe6-8749-94edcd17ab36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D2D6EF29-6828-4236-AFDE-D4CDBE69BB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45017dd-093d-4fe6-8749-94edcd17ab3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elegant</Template>
  <TotalTime>46883</TotalTime>
  <Words>1146</Words>
  <Application>Microsoft Macintosh PowerPoint</Application>
  <PresentationFormat>On-screen Show (4:3)</PresentationFormat>
  <Paragraphs>372</Paragraphs>
  <Slides>31</Slides>
  <Notes>31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elegant</vt:lpstr>
      <vt:lpstr>A User-Guided Approach to  Program Analysis</vt:lpstr>
      <vt:lpstr>Motivation</vt:lpstr>
      <vt:lpstr>Motivation</vt:lpstr>
      <vt:lpstr>Our Key Idea</vt:lpstr>
      <vt:lpstr>Example: Static Datarace Detection</vt:lpstr>
      <vt:lpstr>Before User Feedback</vt:lpstr>
      <vt:lpstr>After User Feedback</vt:lpstr>
      <vt:lpstr>Our System For User-Guided Analysis</vt:lpstr>
      <vt:lpstr>Logical Analysis</vt:lpstr>
      <vt:lpstr>Logical Datarace Analysis Using Datalog</vt:lpstr>
      <vt:lpstr>Why Datalog?</vt:lpstr>
      <vt:lpstr>Why Datalog?</vt:lpstr>
      <vt:lpstr>Probabilistic Analysis</vt:lpstr>
      <vt:lpstr>Datarace Analysis: Logical  Probabilistic</vt:lpstr>
      <vt:lpstr>A Semantics for Probabilistic Analysis</vt:lpstr>
      <vt:lpstr>Inference Engine</vt:lpstr>
      <vt:lpstr>Probabilistic Inference</vt:lpstr>
      <vt:lpstr>What is MaxSAT?</vt:lpstr>
      <vt:lpstr>Probabilistic Inference  MaxSAT</vt:lpstr>
      <vt:lpstr>Example: Static Datarace Detection</vt:lpstr>
      <vt:lpstr>How Does Online Phase Work?</vt:lpstr>
      <vt:lpstr>Learning Engine</vt:lpstr>
      <vt:lpstr>Weight Learning</vt:lpstr>
      <vt:lpstr>Putting It All Together</vt:lpstr>
      <vt:lpstr>Empirical Evaluation Questions</vt:lpstr>
      <vt:lpstr>Empirical Evaluation Setup</vt:lpstr>
      <vt:lpstr>Benchmarks Characteristics</vt:lpstr>
      <vt:lpstr>Precision Results: Pointer Analysis</vt:lpstr>
      <vt:lpstr>Precision Results: Datarace Analysis</vt:lpstr>
      <vt:lpstr>Precision Results: User Study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 Abstraction Refinement for Program Analyses in Datalog</dc:title>
  <dc:creator>Zhang, Xin</dc:creator>
  <cp:lastModifiedBy>Ravi</cp:lastModifiedBy>
  <cp:revision>1409</cp:revision>
  <dcterms:created xsi:type="dcterms:W3CDTF">2015-06-03T15:41:47Z</dcterms:created>
  <dcterms:modified xsi:type="dcterms:W3CDTF">2015-09-09T14:18:42Z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0x010100F8ED355A42788143AE0FB0D22F302F2E</vt:lpwstr>
  </property>
  <property fmtid="{D5CDD505-2E9C-101B-9397-08002B2CF9AE}" pid="3" name="IsMyDocuments">
    <vt:bool>true</vt:bool>
  </property>
</Properties>
</file>